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45"/>
  </p:notesMasterIdLst>
  <p:handoutMasterIdLst>
    <p:handoutMasterId r:id="rId46"/>
  </p:handoutMasterIdLst>
  <p:sldIdLst>
    <p:sldId id="256" r:id="rId3"/>
    <p:sldId id="371" r:id="rId4"/>
    <p:sldId id="350" r:id="rId5"/>
    <p:sldId id="341" r:id="rId6"/>
    <p:sldId id="262" r:id="rId7"/>
    <p:sldId id="264" r:id="rId8"/>
    <p:sldId id="342" r:id="rId9"/>
    <p:sldId id="261" r:id="rId10"/>
    <p:sldId id="369" r:id="rId11"/>
    <p:sldId id="353" r:id="rId12"/>
    <p:sldId id="306" r:id="rId13"/>
    <p:sldId id="267" r:id="rId14"/>
    <p:sldId id="351" r:id="rId15"/>
    <p:sldId id="362" r:id="rId16"/>
    <p:sldId id="370" r:id="rId17"/>
    <p:sldId id="359" r:id="rId18"/>
    <p:sldId id="365" r:id="rId19"/>
    <p:sldId id="357" r:id="rId20"/>
    <p:sldId id="366" r:id="rId21"/>
    <p:sldId id="361" r:id="rId22"/>
    <p:sldId id="343" r:id="rId23"/>
    <p:sldId id="358" r:id="rId24"/>
    <p:sldId id="345" r:id="rId25"/>
    <p:sldId id="344" r:id="rId26"/>
    <p:sldId id="332" r:id="rId27"/>
    <p:sldId id="293" r:id="rId28"/>
    <p:sldId id="355" r:id="rId29"/>
    <p:sldId id="354" r:id="rId30"/>
    <p:sldId id="295" r:id="rId31"/>
    <p:sldId id="372" r:id="rId32"/>
    <p:sldId id="373" r:id="rId33"/>
    <p:sldId id="374" r:id="rId34"/>
    <p:sldId id="376" r:id="rId35"/>
    <p:sldId id="375" r:id="rId36"/>
    <p:sldId id="377" r:id="rId37"/>
    <p:sldId id="378" r:id="rId38"/>
    <p:sldId id="379" r:id="rId39"/>
    <p:sldId id="380" r:id="rId40"/>
    <p:sldId id="381" r:id="rId41"/>
    <p:sldId id="382" r:id="rId42"/>
    <p:sldId id="383" r:id="rId43"/>
    <p:sldId id="384"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BB5188F-34CC-4654-9DCB-D193E96BA85F}" type="datetimeFigureOut">
              <a:rPr lang="en-US" smtClean="0"/>
              <a:t>9/15/2022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8813FC5-B832-458C-BB2E-12E6833FD650}" type="slidenum">
              <a:rPr lang="en-US" smtClean="0"/>
              <a:t>‹#›</a:t>
            </a:fld>
            <a:endParaRPr lang="en-US" dirty="0"/>
          </a:p>
        </p:txBody>
      </p:sp>
    </p:spTree>
    <p:extLst>
      <p:ext uri="{BB962C8B-B14F-4D97-AF65-F5344CB8AC3E}">
        <p14:creationId xmlns:p14="http://schemas.microsoft.com/office/powerpoint/2010/main" val="3703807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FBA3A83-22D0-422A-8113-AE9374F6BBEE}" type="datetimeFigureOut">
              <a:rPr lang="en-US" smtClean="0"/>
              <a:t>9/15/2022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8F469EA-31BC-4CBE-9C28-BE92457FEB40}" type="slidenum">
              <a:rPr lang="en-US" smtClean="0"/>
              <a:t>‹#›</a:t>
            </a:fld>
            <a:endParaRPr lang="en-US" dirty="0"/>
          </a:p>
        </p:txBody>
      </p:sp>
    </p:spTree>
    <p:extLst>
      <p:ext uri="{BB962C8B-B14F-4D97-AF65-F5344CB8AC3E}">
        <p14:creationId xmlns:p14="http://schemas.microsoft.com/office/powerpoint/2010/main" val="2642442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09" indent="-285734">
              <a:defRPr>
                <a:solidFill>
                  <a:schemeClr val="tx1"/>
                </a:solidFill>
                <a:latin typeface="Verdana" pitchFamily="34" charset="0"/>
              </a:defRPr>
            </a:lvl2pPr>
            <a:lvl3pPr marL="1142937" indent="-228587">
              <a:defRPr>
                <a:solidFill>
                  <a:schemeClr val="tx1"/>
                </a:solidFill>
                <a:latin typeface="Verdana" pitchFamily="34" charset="0"/>
              </a:defRPr>
            </a:lvl3pPr>
            <a:lvl4pPr marL="1600111" indent="-228587">
              <a:defRPr>
                <a:solidFill>
                  <a:schemeClr val="tx1"/>
                </a:solidFill>
                <a:latin typeface="Verdana" pitchFamily="34" charset="0"/>
              </a:defRPr>
            </a:lvl4pPr>
            <a:lvl5pPr marL="2057287" indent="-228587">
              <a:defRPr>
                <a:solidFill>
                  <a:schemeClr val="tx1"/>
                </a:solidFill>
                <a:latin typeface="Verdana" pitchFamily="34" charset="0"/>
              </a:defRPr>
            </a:lvl5pPr>
            <a:lvl6pPr marL="2514461" indent="-228587" eaLnBrk="0" fontAlgn="base" hangingPunct="0">
              <a:spcBef>
                <a:spcPct val="0"/>
              </a:spcBef>
              <a:spcAft>
                <a:spcPct val="0"/>
              </a:spcAft>
              <a:defRPr>
                <a:solidFill>
                  <a:schemeClr val="tx1"/>
                </a:solidFill>
                <a:latin typeface="Verdana" pitchFamily="34" charset="0"/>
              </a:defRPr>
            </a:lvl6pPr>
            <a:lvl7pPr marL="2971635" indent="-228587" eaLnBrk="0" fontAlgn="base" hangingPunct="0">
              <a:spcBef>
                <a:spcPct val="0"/>
              </a:spcBef>
              <a:spcAft>
                <a:spcPct val="0"/>
              </a:spcAft>
              <a:defRPr>
                <a:solidFill>
                  <a:schemeClr val="tx1"/>
                </a:solidFill>
                <a:latin typeface="Verdana" pitchFamily="34" charset="0"/>
              </a:defRPr>
            </a:lvl7pPr>
            <a:lvl8pPr marL="3428811" indent="-228587" eaLnBrk="0" fontAlgn="base" hangingPunct="0">
              <a:spcBef>
                <a:spcPct val="0"/>
              </a:spcBef>
              <a:spcAft>
                <a:spcPct val="0"/>
              </a:spcAft>
              <a:defRPr>
                <a:solidFill>
                  <a:schemeClr val="tx1"/>
                </a:solidFill>
                <a:latin typeface="Verdana" pitchFamily="34" charset="0"/>
              </a:defRPr>
            </a:lvl8pPr>
            <a:lvl9pPr marL="3885985" indent="-228587" eaLnBrk="0" fontAlgn="base" hangingPunct="0">
              <a:spcBef>
                <a:spcPct val="0"/>
              </a:spcBef>
              <a:spcAft>
                <a:spcPct val="0"/>
              </a:spcAft>
              <a:defRPr>
                <a:solidFill>
                  <a:schemeClr val="tx1"/>
                </a:solidFill>
                <a:latin typeface="Verdana" pitchFamily="34" charset="0"/>
              </a:defRPr>
            </a:lvl9pPr>
          </a:lstStyle>
          <a:p>
            <a:fld id="{A8806144-7878-4485-B352-E1B0C4A4F4B4}" type="slidenum">
              <a:rPr lang="en-US" altLang="en-US" smtClean="0"/>
              <a:pPr/>
              <a:t>6</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48780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Tree>
    <p:extLst>
      <p:ext uri="{BB962C8B-B14F-4D97-AF65-F5344CB8AC3E}">
        <p14:creationId xmlns:p14="http://schemas.microsoft.com/office/powerpoint/2010/main" val="2273018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41797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542696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8443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3786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5779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85EA5DCA-480D-455B-AF3E-2A8752E6D84F}" type="datetimeFigureOut">
              <a:rPr lang="en-US" smtClean="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960E5625-3EEF-4DA6-A74F-CF84653172F6}" type="slidenum">
              <a:rPr lang="en-US" smtClean="0"/>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EA5DCA-480D-455B-AF3E-2A8752E6D84F}" type="datetimeFigureOut">
              <a:rPr lang="en-US" smtClean="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0E5625-3EEF-4DA6-A74F-CF84653172F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EA5DCA-480D-455B-AF3E-2A8752E6D84F}" type="datetimeFigureOut">
              <a:rPr lang="en-US" smtClean="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0E5625-3EEF-4DA6-A74F-CF84653172F6}"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smtClean="0"/>
              <a:pPr/>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96338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3814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96809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86B75A-687E-405C-8A0B-8D00578BA2C3}" type="datetimeFigureOut">
              <a:rPr lang="en-US" smtClean="0"/>
              <a:pPr/>
              <a:t>9/15/2022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21669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smtClean="0"/>
              <a:pPr/>
              <a:t>9/15/2022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3942088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86B75A-687E-405C-8A0B-8D00578BA2C3}" type="datetimeFigureOut">
              <a:rPr lang="en-US" smtClean="0"/>
              <a:pPr/>
              <a:t>9/15/2022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48148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9/15/2022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1684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9/15/2022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15705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EA5DCA-480D-455B-AF3E-2A8752E6D84F}" type="datetimeFigureOut">
              <a:rPr lang="en-US" smtClean="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0E5625-3EEF-4DA6-A74F-CF84653172F6}"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9/15/2022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78315214"/>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7340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0934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85EA5DCA-480D-455B-AF3E-2A8752E6D84F}" type="datetimeFigureOut">
              <a:rPr lang="en-US" smtClean="0"/>
              <a:t>9/15/2022</a:t>
            </a:fld>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0E5625-3EEF-4DA6-A74F-CF84653172F6}" type="slidenum">
              <a:rPr lang="en-US" smtClean="0"/>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EA5DCA-480D-455B-AF3E-2A8752E6D84F}" type="datetimeFigureOut">
              <a:rPr lang="en-US" smtClean="0"/>
              <a:t>9/15/2022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0E5625-3EEF-4DA6-A74F-CF84653172F6}"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EA5DCA-480D-455B-AF3E-2A8752E6D84F}" type="datetimeFigureOut">
              <a:rPr lang="en-US" smtClean="0"/>
              <a:t>9/15/2022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0E5625-3EEF-4DA6-A74F-CF84653172F6}"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EA5DCA-480D-455B-AF3E-2A8752E6D84F}" type="datetimeFigureOut">
              <a:rPr lang="en-US" smtClean="0"/>
              <a:t>9/15/2022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0E5625-3EEF-4DA6-A74F-CF84653172F6}"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85EA5DCA-480D-455B-AF3E-2A8752E6D84F}" type="datetimeFigureOut">
              <a:rPr lang="en-US" smtClean="0"/>
              <a:t>9/15/2022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0E5625-3EEF-4DA6-A74F-CF84653172F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EA5DCA-480D-455B-AF3E-2A8752E6D84F}" type="datetimeFigureOut">
              <a:rPr lang="en-US" smtClean="0"/>
              <a:t>9/15/2022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0E5625-3EEF-4DA6-A74F-CF84653172F6}" type="slidenum">
              <a:rPr lang="en-US" smtClean="0"/>
              <a:t>‹#›</a:t>
            </a:fld>
            <a:endParaRPr lang="en-US" dirty="0"/>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p:txBody>
          <a:bodyPr/>
          <a:lstStyle/>
          <a:p>
            <a:fld id="{85EA5DCA-480D-455B-AF3E-2A8752E6D84F}" type="datetimeFigureOut">
              <a:rPr lang="en-US" smtClean="0"/>
              <a:t>9/15/2022</a:t>
            </a:fld>
            <a:endParaRPr lang="en-US" dirty="0"/>
          </a:p>
        </p:txBody>
      </p:sp>
      <p:sp>
        <p:nvSpPr>
          <p:cNvPr id="7" name="Slide Number Placeholder 6"/>
          <p:cNvSpPr>
            <a:spLocks noGrp="1"/>
          </p:cNvSpPr>
          <p:nvPr>
            <p:ph type="sldNum" sz="quarter" idx="12"/>
          </p:nvPr>
        </p:nvSpPr>
        <p:spPr/>
        <p:txBody>
          <a:bodyPr/>
          <a:lstStyle/>
          <a:p>
            <a:fld id="{960E5625-3EEF-4DA6-A74F-CF84653172F6}" type="slidenum">
              <a:rPr lang="en-US" smtClean="0"/>
              <a:t>‹#›</a:t>
            </a:fld>
            <a:endParaRPr lang="en-US" dirty="0"/>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5EA5DCA-480D-455B-AF3E-2A8752E6D84F}" type="datetimeFigureOut">
              <a:rPr lang="en-US" smtClean="0"/>
              <a:t>9/15/2022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960E5625-3EEF-4DA6-A74F-CF84653172F6}" type="slidenum">
              <a:rPr lang="en-US" smtClean="0"/>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586B75A-687E-405C-8A0B-8D00578BA2C3}" type="datetimeFigureOut">
              <a:rPr lang="en-US" smtClean="0"/>
              <a:pPr/>
              <a:t>9/15/2022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85308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lnSpcReduction="20000"/>
          </a:bodyPr>
          <a:lstStyle/>
          <a:p>
            <a:r>
              <a:rPr lang="en-US" sz="1400" dirty="0"/>
              <a:t>Johnstown Community Forum</a:t>
            </a:r>
          </a:p>
          <a:p>
            <a:r>
              <a:rPr lang="en-US" sz="1400" dirty="0"/>
              <a:t>August 8,  2022</a:t>
            </a:r>
          </a:p>
        </p:txBody>
      </p:sp>
      <p:sp>
        <p:nvSpPr>
          <p:cNvPr id="2" name="Title 1"/>
          <p:cNvSpPr>
            <a:spLocks noGrp="1"/>
          </p:cNvSpPr>
          <p:nvPr>
            <p:ph type="ctrTitle"/>
          </p:nvPr>
        </p:nvSpPr>
        <p:spPr/>
        <p:txBody>
          <a:bodyPr/>
          <a:lstStyle/>
          <a:p>
            <a:r>
              <a:rPr lang="en-US" sz="2800" b="1" dirty="0"/>
              <a:t>So what do we </a:t>
            </a:r>
            <a:r>
              <a:rPr lang="en-US" sz="2800" b="1"/>
              <a:t>do now</a:t>
            </a:r>
            <a:r>
              <a:rPr lang="en-US" sz="2800" b="1" dirty="0"/>
              <a:t>?</a:t>
            </a:r>
          </a:p>
        </p:txBody>
      </p:sp>
    </p:spTree>
    <p:extLst>
      <p:ext uri="{BB962C8B-B14F-4D97-AF65-F5344CB8AC3E}">
        <p14:creationId xmlns:p14="http://schemas.microsoft.com/office/powerpoint/2010/main" val="661303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b="1" dirty="0"/>
              <a:t>What has happened to you, me, our community?</a:t>
            </a:r>
          </a:p>
        </p:txBody>
      </p:sp>
      <p:sp>
        <p:nvSpPr>
          <p:cNvPr id="4" name="Title 3"/>
          <p:cNvSpPr>
            <a:spLocks noGrp="1"/>
          </p:cNvSpPr>
          <p:nvPr>
            <p:ph type="title"/>
          </p:nvPr>
        </p:nvSpPr>
        <p:spPr/>
        <p:txBody>
          <a:bodyPr/>
          <a:lstStyle/>
          <a:p>
            <a:r>
              <a:rPr lang="en-US" dirty="0"/>
              <a:t>question</a:t>
            </a:r>
          </a:p>
        </p:txBody>
      </p:sp>
      <p:pic>
        <p:nvPicPr>
          <p:cNvPr id="9" name="Picture Placeholder 8" descr="Come comportarsi in caso di &lt;strong&gt;tsunami&lt;/strong&gt; per salvarsi la vita ..."/>
          <p:cNvPicPr>
            <a:picLocks noGrp="1" noChangeAspect="1"/>
          </p:cNvPicPr>
          <p:nvPr>
            <p:ph type="pic" idx="1"/>
          </p:nvPr>
        </p:nvPicPr>
        <p:blipFill>
          <a:blip r:embed="rId2">
            <a:extLst>
              <a:ext uri="{28A0092B-C50C-407E-A947-70E740481C1C}">
                <a14:useLocalDpi xmlns:a14="http://schemas.microsoft.com/office/drawing/2010/main" val="0"/>
              </a:ext>
            </a:extLst>
          </a:blip>
          <a:srcRect l="7012" r="7012"/>
          <a:stretch>
            <a:fillRect/>
          </a:stretch>
        </p:blipFill>
        <p:spPr/>
      </p:pic>
    </p:spTree>
    <p:extLst>
      <p:ext uri="{BB962C8B-B14F-4D97-AF65-F5344CB8AC3E}">
        <p14:creationId xmlns:p14="http://schemas.microsoft.com/office/powerpoint/2010/main" val="3904830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a:t>
            </a:r>
          </a:p>
        </p:txBody>
      </p:sp>
      <p:sp>
        <p:nvSpPr>
          <p:cNvPr id="3" name="Content Placeholder 2"/>
          <p:cNvSpPr>
            <a:spLocks noGrp="1"/>
          </p:cNvSpPr>
          <p:nvPr>
            <p:ph idx="1"/>
          </p:nvPr>
        </p:nvSpPr>
        <p:spPr/>
        <p:txBody>
          <a:bodyPr/>
          <a:lstStyle/>
          <a:p>
            <a:r>
              <a:rPr lang="en-US" b="1" dirty="0"/>
              <a:t>Any incident that is experienced by a person that is perceived as traumatic</a:t>
            </a:r>
          </a:p>
          <a:p>
            <a:pPr marL="114300" indent="0">
              <a:buNone/>
            </a:pPr>
            <a:endParaRPr lang="en-US" b="1" dirty="0"/>
          </a:p>
          <a:p>
            <a:r>
              <a:rPr lang="en-US" b="1" dirty="0"/>
              <a:t>Acute Trauma:  </a:t>
            </a:r>
            <a:r>
              <a:rPr lang="en-US" dirty="0"/>
              <a:t>Results from a single stressful or dangerous event</a:t>
            </a:r>
          </a:p>
          <a:p>
            <a:r>
              <a:rPr lang="en-US" b="1" dirty="0"/>
              <a:t>Chronic Trauma:</a:t>
            </a:r>
            <a:r>
              <a:rPr lang="en-US" dirty="0"/>
              <a:t>  Results from repeated and prolonged exposure to highly stressful events</a:t>
            </a:r>
          </a:p>
          <a:p>
            <a:r>
              <a:rPr lang="en-US" b="1" dirty="0"/>
              <a:t>Complex Trauma:</a:t>
            </a:r>
            <a:r>
              <a:rPr lang="en-US" dirty="0"/>
              <a:t>  Results from exposure to multiple traumatic events</a:t>
            </a:r>
            <a:endParaRPr lang="en-US" b="1" dirty="0"/>
          </a:p>
        </p:txBody>
      </p:sp>
    </p:spTree>
    <p:extLst>
      <p:ext uri="{BB962C8B-B14F-4D97-AF65-F5344CB8AC3E}">
        <p14:creationId xmlns:p14="http://schemas.microsoft.com/office/powerpoint/2010/main" val="1399616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are611.files.wordpress.com/2011/11/screen-shot-2011-11-09-at-11-48-23-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8415338"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417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fontScale="77500" lnSpcReduction="20000"/>
          </a:bodyPr>
          <a:lstStyle/>
          <a:p>
            <a:r>
              <a:rPr lang="en-US" b="1" dirty="0"/>
              <a:t>Where are we have we been?  Where are We? Where are we going?</a:t>
            </a:r>
          </a:p>
        </p:txBody>
      </p:sp>
      <p:sp>
        <p:nvSpPr>
          <p:cNvPr id="4" name="Title 3"/>
          <p:cNvSpPr>
            <a:spLocks noGrp="1"/>
          </p:cNvSpPr>
          <p:nvPr>
            <p:ph type="title"/>
          </p:nvPr>
        </p:nvSpPr>
        <p:spPr/>
        <p:txBody>
          <a:bodyPr/>
          <a:lstStyle/>
          <a:p>
            <a:r>
              <a:rPr lang="en-US" dirty="0"/>
              <a:t>question</a:t>
            </a:r>
          </a:p>
        </p:txBody>
      </p:sp>
      <p:pic>
        <p:nvPicPr>
          <p:cNvPr id="5" name="Picture Placeholder 4" descr="&lt;strong&gt;Roller Coaster&lt;/strong&gt; Track · Free Stock Photo"/>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8095" b="8095"/>
          <a:stretch>
            <a:fillRect/>
          </a:stretch>
        </p:blipFill>
        <p:spPr/>
      </p:pic>
    </p:spTree>
    <p:extLst>
      <p:ext uri="{BB962C8B-B14F-4D97-AF65-F5344CB8AC3E}">
        <p14:creationId xmlns:p14="http://schemas.microsoft.com/office/powerpoint/2010/main" val="3659274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August 2022</a:t>
            </a:r>
          </a:p>
        </p:txBody>
      </p:sp>
      <p:pic>
        <p:nvPicPr>
          <p:cNvPr id="4" name="Content Placeholder 3" descr="Glass floor! With safety net under it. Either i... | Flick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6291" y="1752600"/>
            <a:ext cx="5831417" cy="4373563"/>
          </a:xfrm>
        </p:spPr>
      </p:pic>
    </p:spTree>
    <p:extLst>
      <p:ext uri="{BB962C8B-B14F-4D97-AF65-F5344CB8AC3E}">
        <p14:creationId xmlns:p14="http://schemas.microsoft.com/office/powerpoint/2010/main" val="290579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truth of life</a:t>
            </a:r>
          </a:p>
        </p:txBody>
      </p:sp>
      <p:sp>
        <p:nvSpPr>
          <p:cNvPr id="3" name="Content Placeholder 2"/>
          <p:cNvSpPr>
            <a:spLocks noGrp="1"/>
          </p:cNvSpPr>
          <p:nvPr>
            <p:ph idx="1"/>
          </p:nvPr>
        </p:nvSpPr>
        <p:spPr/>
        <p:txBody>
          <a:bodyPr/>
          <a:lstStyle/>
          <a:p>
            <a:pPr marL="114300" indent="0">
              <a:buNone/>
            </a:pPr>
            <a:endParaRPr lang="en-US" b="1" dirty="0"/>
          </a:p>
          <a:p>
            <a:pPr marL="114300" indent="0">
              <a:buNone/>
            </a:pPr>
            <a:endParaRPr lang="en-US" b="1" dirty="0"/>
          </a:p>
          <a:p>
            <a:pPr marL="114300" indent="0">
              <a:buNone/>
            </a:pPr>
            <a:r>
              <a:rPr lang="en-US" b="1" dirty="0"/>
              <a:t>Whether is it good or bad, positive or negative, the one constant in life is change. It is inevitable.  Being creatures of habit, change pushes us out of our comfort zone, requiring us to make decisions and take action</a:t>
            </a:r>
          </a:p>
          <a:p>
            <a:pPr marL="114300" indent="0">
              <a:buNone/>
            </a:pPr>
            <a:endParaRPr lang="en-US" b="1" dirty="0"/>
          </a:p>
          <a:p>
            <a:pPr marL="114300" indent="0">
              <a:buNone/>
            </a:pPr>
            <a:endParaRPr lang="en-US" b="1" dirty="0"/>
          </a:p>
          <a:p>
            <a:endParaRPr lang="en-US" dirty="0"/>
          </a:p>
        </p:txBody>
      </p:sp>
    </p:spTree>
    <p:extLst>
      <p:ext uri="{BB962C8B-B14F-4D97-AF65-F5344CB8AC3E}">
        <p14:creationId xmlns:p14="http://schemas.microsoft.com/office/powerpoint/2010/main" val="273024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art </a:t>
            </a:r>
            <a:r>
              <a:rPr lang="en-US"/>
              <a:t>of carving </a:t>
            </a:r>
            <a:r>
              <a:rPr lang="en-US" dirty="0"/>
              <a:t>transformation out of crisis</a:t>
            </a:r>
          </a:p>
        </p:txBody>
      </p:sp>
      <p:sp>
        <p:nvSpPr>
          <p:cNvPr id="3" name="Content Placeholder 2"/>
          <p:cNvSpPr>
            <a:spLocks noGrp="1"/>
          </p:cNvSpPr>
          <p:nvPr>
            <p:ph idx="1"/>
          </p:nvPr>
        </p:nvSpPr>
        <p:spPr/>
        <p:txBody>
          <a:bodyPr/>
          <a:lstStyle/>
          <a:p>
            <a:r>
              <a:rPr lang="en-US" dirty="0"/>
              <a:t>Transformation is the process of enacting change and growth</a:t>
            </a:r>
          </a:p>
          <a:p>
            <a:r>
              <a:rPr lang="en-US" dirty="0"/>
              <a:t>Uses what has been learned and changed from the crisis</a:t>
            </a:r>
          </a:p>
          <a:p>
            <a:r>
              <a:rPr lang="en-US" b="1" dirty="0"/>
              <a:t>Faces that change head on and embraces it</a:t>
            </a:r>
          </a:p>
          <a:p>
            <a:endParaRPr lang="en-US" dirty="0"/>
          </a:p>
          <a:p>
            <a:pPr marL="114300" indent="0">
              <a:buNone/>
            </a:pPr>
            <a:endParaRPr lang="en-US" dirty="0"/>
          </a:p>
          <a:p>
            <a:endParaRPr lang="en-US" dirty="0"/>
          </a:p>
          <a:p>
            <a:endParaRPr lang="en-US" dirty="0"/>
          </a:p>
        </p:txBody>
      </p:sp>
    </p:spTree>
    <p:extLst>
      <p:ext uri="{BB962C8B-B14F-4D97-AF65-F5344CB8AC3E}">
        <p14:creationId xmlns:p14="http://schemas.microsoft.com/office/powerpoint/2010/main" val="1837118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So…do we really like change?</a:t>
            </a:r>
          </a:p>
        </p:txBody>
      </p:sp>
      <p:sp>
        <p:nvSpPr>
          <p:cNvPr id="3" name="Content Placeholder 2"/>
          <p:cNvSpPr>
            <a:spLocks noGrp="1"/>
          </p:cNvSpPr>
          <p:nvPr>
            <p:ph idx="1"/>
          </p:nvPr>
        </p:nvSpPr>
        <p:spPr/>
        <p:txBody>
          <a:bodyPr>
            <a:normAutofit/>
          </a:bodyPr>
          <a:lstStyle/>
          <a:p>
            <a:r>
              <a:rPr lang="en-US" dirty="0"/>
              <a:t>Most of us like change as long as we are in control of it.</a:t>
            </a:r>
          </a:p>
          <a:p>
            <a:r>
              <a:rPr lang="en-US" dirty="0"/>
              <a:t>Most people feel comfortable doing what they have always been doing</a:t>
            </a:r>
          </a:p>
          <a:p>
            <a:r>
              <a:rPr lang="en-US" dirty="0"/>
              <a:t>Many genuinely believe what they’ve been doing, and how they’ve been doing it, is the best possible way to do it</a:t>
            </a:r>
          </a:p>
          <a:p>
            <a:r>
              <a:rPr lang="en-US" dirty="0"/>
              <a:t>We may fear change because we fear that we might lose what’s associated with that change</a:t>
            </a:r>
          </a:p>
        </p:txBody>
      </p:sp>
    </p:spTree>
    <p:extLst>
      <p:ext uri="{BB962C8B-B14F-4D97-AF65-F5344CB8AC3E}">
        <p14:creationId xmlns:p14="http://schemas.microsoft.com/office/powerpoint/2010/main" val="1292701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So…Do we really like change?</a:t>
            </a:r>
          </a:p>
        </p:txBody>
      </p:sp>
      <p:sp>
        <p:nvSpPr>
          <p:cNvPr id="3" name="Content Placeholder 2"/>
          <p:cNvSpPr>
            <a:spLocks noGrp="1"/>
          </p:cNvSpPr>
          <p:nvPr>
            <p:ph idx="1"/>
          </p:nvPr>
        </p:nvSpPr>
        <p:spPr/>
        <p:txBody>
          <a:bodyPr/>
          <a:lstStyle/>
          <a:p>
            <a:r>
              <a:rPr lang="en-US" dirty="0"/>
              <a:t>People  resist change because they believe they will lose something of value or fear they will not be able to adopt to the new ways.</a:t>
            </a:r>
          </a:p>
          <a:p>
            <a:r>
              <a:rPr lang="en-US" dirty="0"/>
              <a:t>Even positive change can be upsetting to some</a:t>
            </a:r>
          </a:p>
          <a:p>
            <a:r>
              <a:rPr lang="en-US" dirty="0"/>
              <a:t>This is because a once-comfortable way of life will soon look different.  </a:t>
            </a:r>
          </a:p>
          <a:p>
            <a:r>
              <a:rPr lang="en-US" dirty="0"/>
              <a:t>Your are put out of your comfort zone, which makes it harder to deal with change.</a:t>
            </a:r>
          </a:p>
          <a:p>
            <a:endParaRPr lang="en-US" dirty="0"/>
          </a:p>
          <a:p>
            <a:pPr marL="114300" indent="0">
              <a:buNone/>
            </a:pPr>
            <a:r>
              <a:rPr lang="en-US" b="1" dirty="0"/>
              <a:t>This brings </a:t>
            </a:r>
            <a:r>
              <a:rPr lang="en-US" b="1" u="sng" dirty="0"/>
              <a:t>stress</a:t>
            </a:r>
            <a:r>
              <a:rPr lang="en-US" b="1" dirty="0"/>
              <a:t> which may become overwhelming</a:t>
            </a:r>
          </a:p>
        </p:txBody>
      </p:sp>
    </p:spTree>
    <p:extLst>
      <p:ext uri="{BB962C8B-B14F-4D97-AF65-F5344CB8AC3E}">
        <p14:creationId xmlns:p14="http://schemas.microsoft.com/office/powerpoint/2010/main" val="3087892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Transformation</a:t>
            </a:r>
          </a:p>
        </p:txBody>
      </p:sp>
      <p:sp>
        <p:nvSpPr>
          <p:cNvPr id="3" name="Content Placeholder 2"/>
          <p:cNvSpPr>
            <a:spLocks noGrp="1"/>
          </p:cNvSpPr>
          <p:nvPr>
            <p:ph idx="1"/>
          </p:nvPr>
        </p:nvSpPr>
        <p:spPr/>
        <p:txBody>
          <a:bodyPr/>
          <a:lstStyle/>
          <a:p>
            <a:r>
              <a:rPr lang="en-US" dirty="0"/>
              <a:t>Change can teach us to adapt and help us develop resilience, but only if we understand our own capacity for growth and learning</a:t>
            </a:r>
          </a:p>
          <a:p>
            <a:pPr marL="114300" indent="0">
              <a:buNone/>
            </a:pPr>
            <a:endParaRPr lang="en-US" dirty="0"/>
          </a:p>
          <a:p>
            <a:r>
              <a:rPr lang="en-US" dirty="0"/>
              <a:t>When change makes us better, it’s because we have learned how to turn a challenging situation to our own advantage, not merely because change happens. One of life's constants is change.</a:t>
            </a:r>
          </a:p>
          <a:p>
            <a:pPr marL="114300" indent="0">
              <a:buNone/>
            </a:pPr>
            <a:endParaRPr lang="en-US" dirty="0"/>
          </a:p>
          <a:p>
            <a:r>
              <a:rPr lang="en-US" dirty="0"/>
              <a:t>Transformation helps us move forward</a:t>
            </a:r>
          </a:p>
        </p:txBody>
      </p:sp>
    </p:spTree>
    <p:extLst>
      <p:ext uri="{BB962C8B-B14F-4D97-AF65-F5344CB8AC3E}">
        <p14:creationId xmlns:p14="http://schemas.microsoft.com/office/powerpoint/2010/main" val="3636476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200" dirty="0"/>
              <a:t>Kay Spergel, M.Div., MA, LISW-S </a:t>
            </a:r>
          </a:p>
        </p:txBody>
      </p:sp>
      <p:sp>
        <p:nvSpPr>
          <p:cNvPr id="3" name="Text Placeholder 2"/>
          <p:cNvSpPr>
            <a:spLocks noGrp="1"/>
          </p:cNvSpPr>
          <p:nvPr>
            <p:ph type="body" idx="1"/>
          </p:nvPr>
        </p:nvSpPr>
        <p:spPr/>
        <p:txBody>
          <a:bodyPr/>
          <a:lstStyle/>
          <a:p>
            <a:r>
              <a:rPr lang="en-US" dirty="0"/>
              <a:t>kspergel@mhrlk.org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492489"/>
            <a:ext cx="5029200" cy="2083975"/>
          </a:xfrm>
          <a:prstGeom prst="rect">
            <a:avLst/>
          </a:prstGeom>
        </p:spPr>
      </p:pic>
    </p:spTree>
    <p:extLst>
      <p:ext uri="{BB962C8B-B14F-4D97-AF65-F5344CB8AC3E}">
        <p14:creationId xmlns:p14="http://schemas.microsoft.com/office/powerpoint/2010/main" val="1635317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a:t>
            </a:r>
          </a:p>
        </p:txBody>
      </p:sp>
      <p:pic>
        <p:nvPicPr>
          <p:cNvPr id="4" name="Content Placeholder 3" descr="HD wallpaper: man jump from tip of mountain to another mountain, cliff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850" y="2415381"/>
            <a:ext cx="4686300" cy="3048000"/>
          </a:xfrm>
        </p:spPr>
      </p:pic>
    </p:spTree>
    <p:extLst>
      <p:ext uri="{BB962C8B-B14F-4D97-AF65-F5344CB8AC3E}">
        <p14:creationId xmlns:p14="http://schemas.microsoft.com/office/powerpoint/2010/main" val="1315604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healing</a:t>
            </a:r>
          </a:p>
        </p:txBody>
      </p:sp>
      <p:sp>
        <p:nvSpPr>
          <p:cNvPr id="3" name="Text Placeholder 2"/>
          <p:cNvSpPr>
            <a:spLocks noGrp="1"/>
          </p:cNvSpPr>
          <p:nvPr>
            <p:ph type="body" idx="1"/>
          </p:nvPr>
        </p:nvSpPr>
        <p:spPr/>
        <p:txBody>
          <a:bodyPr/>
          <a:lstStyle/>
          <a:p>
            <a:r>
              <a:rPr lang="en-US" dirty="0"/>
              <a:t>Resiliency and self-care</a:t>
            </a:r>
          </a:p>
        </p:txBody>
      </p:sp>
    </p:spTree>
    <p:extLst>
      <p:ext uri="{BB962C8B-B14F-4D97-AF65-F5344CB8AC3E}">
        <p14:creationId xmlns:p14="http://schemas.microsoft.com/office/powerpoint/2010/main" val="3488253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Forrest road by Gyrxiur on DeviantArt"/>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2840" b="12840"/>
          <a:stretch>
            <a:fillRect/>
          </a:stretch>
        </p:blipFill>
        <p:spPr/>
      </p:pic>
      <p:sp>
        <p:nvSpPr>
          <p:cNvPr id="3" name="Text Placeholder 2"/>
          <p:cNvSpPr>
            <a:spLocks noGrp="1"/>
          </p:cNvSpPr>
          <p:nvPr>
            <p:ph type="body" sz="half" idx="2"/>
          </p:nvPr>
        </p:nvSpPr>
        <p:spPr/>
        <p:txBody>
          <a:bodyPr/>
          <a:lstStyle/>
          <a:p>
            <a:r>
              <a:rPr lang="en-US" dirty="0"/>
              <a:t>George Harrison</a:t>
            </a:r>
          </a:p>
        </p:txBody>
      </p:sp>
      <p:sp>
        <p:nvSpPr>
          <p:cNvPr id="4" name="Title 3"/>
          <p:cNvSpPr>
            <a:spLocks noGrp="1"/>
          </p:cNvSpPr>
          <p:nvPr>
            <p:ph type="title"/>
          </p:nvPr>
        </p:nvSpPr>
        <p:spPr/>
        <p:txBody>
          <a:bodyPr>
            <a:normAutofit fontScale="90000"/>
          </a:bodyPr>
          <a:lstStyle/>
          <a:p>
            <a:r>
              <a:rPr lang="en-US" dirty="0"/>
              <a:t>“For the forest to be green, each tree must be green”</a:t>
            </a:r>
          </a:p>
        </p:txBody>
      </p:sp>
    </p:spTree>
    <p:extLst>
      <p:ext uri="{BB962C8B-B14F-4D97-AF65-F5344CB8AC3E}">
        <p14:creationId xmlns:p14="http://schemas.microsoft.com/office/powerpoint/2010/main" val="81071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a:t>
            </a:r>
          </a:p>
        </p:txBody>
      </p:sp>
      <p:sp>
        <p:nvSpPr>
          <p:cNvPr id="3" name="Content Placeholder 2"/>
          <p:cNvSpPr>
            <a:spLocks noGrp="1"/>
          </p:cNvSpPr>
          <p:nvPr>
            <p:ph idx="1"/>
          </p:nvPr>
        </p:nvSpPr>
        <p:spPr/>
        <p:txBody>
          <a:bodyPr>
            <a:noAutofit/>
          </a:bodyPr>
          <a:lstStyle/>
          <a:p>
            <a:r>
              <a:rPr lang="en-US" sz="3200" dirty="0"/>
              <a:t>Feeling irritation, anger, or in denial</a:t>
            </a:r>
          </a:p>
          <a:p>
            <a:r>
              <a:rPr lang="en-US" sz="3200" dirty="0"/>
              <a:t>Feeling uncertain, nervous, or anxious</a:t>
            </a:r>
          </a:p>
          <a:p>
            <a:r>
              <a:rPr lang="en-US" sz="3200" dirty="0"/>
              <a:t>Lacking motivation</a:t>
            </a:r>
          </a:p>
          <a:p>
            <a:r>
              <a:rPr lang="en-US" sz="3200" dirty="0"/>
              <a:t>Feeling tried, overwhelmed, or burned out</a:t>
            </a:r>
          </a:p>
          <a:p>
            <a:r>
              <a:rPr lang="en-US" sz="3200" dirty="0"/>
              <a:t>Feeling sad or depressed</a:t>
            </a:r>
          </a:p>
          <a:p>
            <a:r>
              <a:rPr lang="en-US" sz="3200" dirty="0"/>
              <a:t>Having trouble sleeping</a:t>
            </a:r>
          </a:p>
          <a:p>
            <a:r>
              <a:rPr lang="en-US" sz="3200" dirty="0"/>
              <a:t>Having trouble concentrating</a:t>
            </a:r>
          </a:p>
        </p:txBody>
      </p:sp>
    </p:spTree>
    <p:extLst>
      <p:ext uri="{BB962C8B-B14F-4D97-AF65-F5344CB8AC3E}">
        <p14:creationId xmlns:p14="http://schemas.microsoft.com/office/powerpoint/2010/main" val="1845186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Thriving</a:t>
            </a:r>
            <a:r>
              <a:rPr lang="en-US" b="1" dirty="0"/>
              <a:t> </a:t>
            </a:r>
          </a:p>
        </p:txBody>
      </p:sp>
      <p:sp>
        <p:nvSpPr>
          <p:cNvPr id="3" name="Content Placeholder 2"/>
          <p:cNvSpPr>
            <a:spLocks noGrp="1"/>
          </p:cNvSpPr>
          <p:nvPr>
            <p:ph idx="1"/>
          </p:nvPr>
        </p:nvSpPr>
        <p:spPr/>
        <p:txBody>
          <a:bodyPr>
            <a:normAutofit lnSpcReduction="10000"/>
          </a:bodyPr>
          <a:lstStyle/>
          <a:p>
            <a:r>
              <a:rPr lang="en-US" sz="3200" dirty="0"/>
              <a:t>Assess yourself</a:t>
            </a:r>
          </a:p>
          <a:p>
            <a:r>
              <a:rPr lang="en-US" sz="3200" dirty="0"/>
              <a:t>Savor and celebrate small things</a:t>
            </a:r>
          </a:p>
          <a:p>
            <a:r>
              <a:rPr lang="en-US" sz="3200" dirty="0"/>
              <a:t>Practice gratitude</a:t>
            </a:r>
          </a:p>
          <a:p>
            <a:r>
              <a:rPr lang="en-US" sz="3200" dirty="0"/>
              <a:t>Be kind – practice empathy</a:t>
            </a:r>
          </a:p>
          <a:p>
            <a:r>
              <a:rPr lang="en-US" sz="3200" dirty="0"/>
              <a:t>Find purpose in everyday routines</a:t>
            </a:r>
          </a:p>
          <a:p>
            <a:r>
              <a:rPr lang="en-US" sz="3200" dirty="0"/>
              <a:t>Breaks from Media</a:t>
            </a:r>
          </a:p>
          <a:p>
            <a:r>
              <a:rPr lang="en-US" sz="3200" dirty="0"/>
              <a:t>Connect with others</a:t>
            </a:r>
          </a:p>
          <a:p>
            <a:r>
              <a:rPr lang="en-US" sz="3200" dirty="0"/>
              <a:t>Reach out if you need support</a:t>
            </a:r>
          </a:p>
          <a:p>
            <a:pPr marL="114300" indent="0">
              <a:buNone/>
            </a:pPr>
            <a:endParaRPr lang="en-US" dirty="0"/>
          </a:p>
        </p:txBody>
      </p:sp>
    </p:spTree>
    <p:extLst>
      <p:ext uri="{BB962C8B-B14F-4D97-AF65-F5344CB8AC3E}">
        <p14:creationId xmlns:p14="http://schemas.microsoft.com/office/powerpoint/2010/main" val="4241569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Thriving</a:t>
            </a:r>
            <a:r>
              <a:rPr lang="en-US" b="1" dirty="0"/>
              <a:t> </a:t>
            </a:r>
          </a:p>
        </p:txBody>
      </p:sp>
      <p:sp>
        <p:nvSpPr>
          <p:cNvPr id="3" name="Content Placeholder 2"/>
          <p:cNvSpPr>
            <a:spLocks noGrp="1"/>
          </p:cNvSpPr>
          <p:nvPr>
            <p:ph idx="1"/>
          </p:nvPr>
        </p:nvSpPr>
        <p:spPr/>
        <p:txBody>
          <a:bodyPr>
            <a:normAutofit fontScale="92500" lnSpcReduction="10000"/>
          </a:bodyPr>
          <a:lstStyle/>
          <a:p>
            <a:pPr marL="114300" indent="0">
              <a:buNone/>
            </a:pPr>
            <a:r>
              <a:rPr lang="en-US" b="1" dirty="0"/>
              <a:t>Protective Factors</a:t>
            </a:r>
          </a:p>
          <a:p>
            <a:r>
              <a:rPr lang="en-US" dirty="0"/>
              <a:t>Social Connectedness – Family, friends, support groups, faith-based community</a:t>
            </a:r>
          </a:p>
          <a:p>
            <a:r>
              <a:rPr lang="en-US" dirty="0"/>
              <a:t>Leisure skill activities</a:t>
            </a:r>
          </a:p>
          <a:p>
            <a:r>
              <a:rPr lang="en-US" dirty="0"/>
              <a:t>Volunteering </a:t>
            </a:r>
          </a:p>
          <a:p>
            <a:r>
              <a:rPr lang="en-US" dirty="0"/>
              <a:t>Exercise </a:t>
            </a:r>
          </a:p>
          <a:p>
            <a:r>
              <a:rPr lang="en-US" dirty="0"/>
              <a:t>Nutrition </a:t>
            </a:r>
          </a:p>
          <a:p>
            <a:r>
              <a:rPr lang="en-US" dirty="0"/>
              <a:t>Sleep</a:t>
            </a:r>
          </a:p>
          <a:p>
            <a:r>
              <a:rPr lang="en-US" dirty="0"/>
              <a:t>Mindfulness &amp; mediation or prayer</a:t>
            </a:r>
          </a:p>
          <a:p>
            <a:r>
              <a:rPr lang="en-US" dirty="0"/>
              <a:t>Relaxation training</a:t>
            </a:r>
          </a:p>
          <a:p>
            <a:r>
              <a:rPr lang="en-US" dirty="0"/>
              <a:t>Education – self help books</a:t>
            </a:r>
          </a:p>
          <a:p>
            <a:endParaRPr lang="en-US" dirty="0"/>
          </a:p>
          <a:p>
            <a:endParaRPr lang="en-US" dirty="0"/>
          </a:p>
        </p:txBody>
      </p:sp>
    </p:spTree>
    <p:extLst>
      <p:ext uri="{BB962C8B-B14F-4D97-AF65-F5344CB8AC3E}">
        <p14:creationId xmlns:p14="http://schemas.microsoft.com/office/powerpoint/2010/main" val="665910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 local</a:t>
            </a:r>
          </a:p>
        </p:txBody>
      </p:sp>
      <p:sp>
        <p:nvSpPr>
          <p:cNvPr id="3" name="Content Placeholder 2"/>
          <p:cNvSpPr>
            <a:spLocks noGrp="1"/>
          </p:cNvSpPr>
          <p:nvPr>
            <p:ph idx="1"/>
          </p:nvPr>
        </p:nvSpPr>
        <p:spPr>
          <a:solidFill>
            <a:schemeClr val="bg1"/>
          </a:solidFill>
          <a:ln w="15875">
            <a:solidFill>
              <a:schemeClr val="accent2"/>
            </a:solidFill>
          </a:ln>
        </p:spPr>
        <p:txBody>
          <a:bodyPr/>
          <a:lstStyle/>
          <a:p>
            <a:pPr marL="114300" indent="0">
              <a:buNone/>
            </a:pPr>
            <a:r>
              <a:rPr lang="en-US" b="1" u="sng" dirty="0"/>
              <a:t>Pathways 211:</a:t>
            </a:r>
            <a:r>
              <a:rPr lang="en-US" dirty="0"/>
              <a:t>  </a:t>
            </a:r>
            <a:r>
              <a:rPr lang="en-US" b="1" dirty="0"/>
              <a:t>Dial 211 or 800-544-1601</a:t>
            </a:r>
          </a:p>
          <a:p>
            <a:pPr marL="114300" indent="0">
              <a:buNone/>
            </a:pPr>
            <a:r>
              <a:rPr lang="en-US" b="1" dirty="0"/>
              <a:t>Text your Zip Code to 898-211(24 hours)  </a:t>
            </a:r>
          </a:p>
          <a:p>
            <a:pPr marL="114300" indent="0">
              <a:buNone/>
            </a:pPr>
            <a:r>
              <a:rPr lang="en-US" b="1" dirty="0"/>
              <a:t>Resource Directory: www.211pathways.org </a:t>
            </a:r>
            <a:endParaRPr lang="en-US" b="1" u="sng" dirty="0"/>
          </a:p>
          <a:p>
            <a:pPr marL="114300" indent="0">
              <a:buNone/>
            </a:pPr>
            <a:endParaRPr lang="en-US" b="1" u="sng" dirty="0"/>
          </a:p>
          <a:p>
            <a:pPr marL="114300" indent="0">
              <a:buNone/>
            </a:pPr>
            <a:r>
              <a:rPr lang="en-US" b="1" u="sng" dirty="0"/>
              <a:t>Mental Health and Recovery for Licking and Knox Counties:</a:t>
            </a:r>
            <a:r>
              <a:rPr lang="en-US" dirty="0"/>
              <a:t>  </a:t>
            </a:r>
            <a:r>
              <a:rPr lang="en-US" b="1" dirty="0"/>
              <a:t>740 - 522 -1234</a:t>
            </a:r>
            <a:endParaRPr lang="en-US" b="1" u="sng" dirty="0"/>
          </a:p>
        </p:txBody>
      </p:sp>
    </p:spTree>
    <p:extLst>
      <p:ext uri="{BB962C8B-B14F-4D97-AF65-F5344CB8AC3E}">
        <p14:creationId xmlns:p14="http://schemas.microsoft.com/office/powerpoint/2010/main" val="2112673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 state &amp; National</a:t>
            </a:r>
          </a:p>
        </p:txBody>
      </p:sp>
      <p:sp>
        <p:nvSpPr>
          <p:cNvPr id="3" name="Content Placeholder 2"/>
          <p:cNvSpPr>
            <a:spLocks noGrp="1"/>
          </p:cNvSpPr>
          <p:nvPr>
            <p:ph idx="1"/>
          </p:nvPr>
        </p:nvSpPr>
        <p:spPr>
          <a:solidFill>
            <a:schemeClr val="bg1"/>
          </a:solidFill>
          <a:ln w="15875">
            <a:solidFill>
              <a:schemeClr val="accent2"/>
            </a:solidFill>
          </a:ln>
        </p:spPr>
        <p:txBody>
          <a:bodyPr/>
          <a:lstStyle/>
          <a:p>
            <a:pPr marL="114300" indent="0">
              <a:buNone/>
            </a:pPr>
            <a:r>
              <a:rPr lang="en-US" b="1" u="sng" dirty="0"/>
              <a:t>National Crisis Line</a:t>
            </a:r>
            <a:r>
              <a:rPr lang="en-US" b="1" dirty="0"/>
              <a:t>:  Call or text 988</a:t>
            </a:r>
          </a:p>
          <a:p>
            <a:pPr marL="114300" indent="0">
              <a:buNone/>
            </a:pPr>
            <a:endParaRPr lang="en-US" b="1" dirty="0"/>
          </a:p>
          <a:p>
            <a:pPr marL="114300" indent="0">
              <a:buNone/>
            </a:pPr>
            <a:r>
              <a:rPr lang="en-US" b="1" u="sng" dirty="0"/>
              <a:t>Ohio Association of County Behavioral Health Authorities </a:t>
            </a:r>
            <a:r>
              <a:rPr lang="en-US" b="1" dirty="0"/>
              <a:t>(OACBHA):  614-224-1111 or oacbha.org </a:t>
            </a:r>
          </a:p>
          <a:p>
            <a:pPr marL="114300" indent="0">
              <a:buNone/>
            </a:pPr>
            <a:endParaRPr lang="en-US" b="1" dirty="0"/>
          </a:p>
          <a:p>
            <a:pPr marL="114300" indent="0">
              <a:buNone/>
            </a:pPr>
            <a:r>
              <a:rPr lang="en-US" b="1" u="sng" dirty="0"/>
              <a:t>Ohio Department of Mental Health and Addiction Services </a:t>
            </a:r>
            <a:r>
              <a:rPr lang="en-US" b="1" dirty="0"/>
              <a:t>(OhioMHAS):  1-877-275-6364 or mha.ohio.gov</a:t>
            </a:r>
          </a:p>
        </p:txBody>
      </p:sp>
    </p:spTree>
    <p:extLst>
      <p:ext uri="{BB962C8B-B14F-4D97-AF65-F5344CB8AC3E}">
        <p14:creationId xmlns:p14="http://schemas.microsoft.com/office/powerpoint/2010/main" val="2024166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 – state &amp; National</a:t>
            </a:r>
          </a:p>
        </p:txBody>
      </p:sp>
      <p:sp>
        <p:nvSpPr>
          <p:cNvPr id="3" name="Content Placeholder 2"/>
          <p:cNvSpPr>
            <a:spLocks noGrp="1"/>
          </p:cNvSpPr>
          <p:nvPr>
            <p:ph idx="1"/>
          </p:nvPr>
        </p:nvSpPr>
        <p:spPr>
          <a:solidFill>
            <a:schemeClr val="bg1"/>
          </a:solidFill>
          <a:ln w="15875">
            <a:solidFill>
              <a:schemeClr val="accent2"/>
            </a:solidFill>
          </a:ln>
        </p:spPr>
        <p:txBody>
          <a:bodyPr/>
          <a:lstStyle/>
          <a:p>
            <a:pPr marL="114300" indent="0">
              <a:buNone/>
            </a:pPr>
            <a:r>
              <a:rPr lang="en-US" b="1" u="sng" dirty="0"/>
              <a:t>Ohio Council of Behavioral Health &amp; Family Services</a:t>
            </a:r>
            <a:r>
              <a:rPr lang="en-US" dirty="0"/>
              <a:t>  </a:t>
            </a:r>
          </a:p>
          <a:p>
            <a:pPr marL="114300" indent="0">
              <a:buNone/>
            </a:pPr>
            <a:r>
              <a:rPr lang="en-US" b="1" dirty="0"/>
              <a:t>614-228-0747 or ohiocouncil-bhp.org</a:t>
            </a:r>
          </a:p>
          <a:p>
            <a:pPr marL="114300" indent="0">
              <a:buNone/>
            </a:pPr>
            <a:endParaRPr lang="en-US" b="1" u="sng" dirty="0"/>
          </a:p>
          <a:p>
            <a:pPr marL="114300" indent="0">
              <a:buNone/>
            </a:pPr>
            <a:r>
              <a:rPr lang="en-US" b="1" u="sng" dirty="0"/>
              <a:t>National Alliance on Mental Illness (NAMI)</a:t>
            </a:r>
            <a:endParaRPr lang="en-US" b="1" dirty="0"/>
          </a:p>
          <a:p>
            <a:pPr marL="114300" indent="0">
              <a:buNone/>
            </a:pPr>
            <a:r>
              <a:rPr lang="en-US" b="1" dirty="0"/>
              <a:t>www.nami.org</a:t>
            </a:r>
          </a:p>
          <a:p>
            <a:pPr marL="114300" indent="0">
              <a:buNone/>
            </a:pPr>
            <a:endParaRPr lang="en-US" b="1" dirty="0">
              <a:solidFill>
                <a:schemeClr val="tx1"/>
              </a:solidFill>
            </a:endParaRPr>
          </a:p>
          <a:p>
            <a:pPr marL="114300" indent="0">
              <a:buNone/>
            </a:pPr>
            <a:r>
              <a:rPr lang="en-US" b="1" u="sng" dirty="0"/>
              <a:t>Ohio NAMI</a:t>
            </a:r>
            <a:r>
              <a:rPr lang="en-US" b="1" dirty="0"/>
              <a:t>:  1-800-686-2646 or www.namiohio.org</a:t>
            </a:r>
          </a:p>
          <a:p>
            <a:pPr marL="114300" indent="0">
              <a:buNone/>
            </a:pPr>
            <a:endParaRPr lang="en-US" b="1" dirty="0"/>
          </a:p>
          <a:p>
            <a:pPr marL="114300" indent="0">
              <a:buNone/>
            </a:pPr>
            <a:r>
              <a:rPr lang="en-US" b="1" u="sng" dirty="0"/>
              <a:t>Mental Health America</a:t>
            </a:r>
            <a:r>
              <a:rPr lang="en-US" b="1" dirty="0"/>
              <a:t>:  www.mentalhealthamerica.net  </a:t>
            </a:r>
          </a:p>
          <a:p>
            <a:pPr marL="114300" indent="0">
              <a:buNone/>
            </a:pPr>
            <a:endParaRPr lang="en-US" b="1" u="sng" dirty="0">
              <a:solidFill>
                <a:schemeClr val="tx1"/>
              </a:solidFill>
            </a:endParaRPr>
          </a:p>
          <a:p>
            <a:pPr marL="114300" indent="0">
              <a:buNone/>
            </a:pPr>
            <a:endParaRPr lang="en-US" b="1" u="sng" dirty="0"/>
          </a:p>
          <a:p>
            <a:pPr marL="114300" indent="0">
              <a:buNone/>
            </a:pPr>
            <a:endParaRPr lang="en-US" b="1" u="sng" dirty="0"/>
          </a:p>
          <a:p>
            <a:pPr marL="114300" indent="0">
              <a:buNone/>
            </a:pPr>
            <a:endParaRPr lang="en-US" b="1" u="sng" dirty="0"/>
          </a:p>
        </p:txBody>
      </p:sp>
    </p:spTree>
    <p:extLst>
      <p:ext uri="{BB962C8B-B14F-4D97-AF65-F5344CB8AC3E}">
        <p14:creationId xmlns:p14="http://schemas.microsoft.com/office/powerpoint/2010/main" val="770062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solidFill>
            <a:schemeClr val="bg1"/>
          </a:solidFill>
          <a:ln w="15875">
            <a:solidFill>
              <a:schemeClr val="accent2"/>
            </a:solidFill>
          </a:ln>
        </p:spPr>
        <p:txBody>
          <a:bodyPr>
            <a:normAutofit fontScale="92500"/>
          </a:bodyPr>
          <a:lstStyle/>
          <a:p>
            <a:pPr marL="114300" indent="0">
              <a:buNone/>
            </a:pPr>
            <a:r>
              <a:rPr lang="en-US" b="1" u="sng" dirty="0"/>
              <a:t>Substance Abuse and Mental Health Services Administration</a:t>
            </a:r>
            <a:r>
              <a:rPr lang="en-US" b="1" dirty="0"/>
              <a:t>:  www.samhsa.gov </a:t>
            </a:r>
          </a:p>
          <a:p>
            <a:pPr marL="114300" indent="0">
              <a:buNone/>
            </a:pPr>
            <a:endParaRPr lang="en-US" b="1" u="sng" dirty="0"/>
          </a:p>
          <a:p>
            <a:pPr marL="114300" indent="0">
              <a:buNone/>
            </a:pPr>
            <a:r>
              <a:rPr lang="en-US" b="1" u="sng" dirty="0"/>
              <a:t>Narcotics Anonymous:</a:t>
            </a:r>
            <a:r>
              <a:rPr lang="en-US" b="1" dirty="0"/>
              <a:t>  www.na.org </a:t>
            </a:r>
          </a:p>
          <a:p>
            <a:pPr marL="114300" indent="0">
              <a:buNone/>
            </a:pPr>
            <a:r>
              <a:rPr lang="en-US" b="1" u="sng" dirty="0"/>
              <a:t>Alcoholics Anonymous:</a:t>
            </a:r>
            <a:r>
              <a:rPr lang="en-US" b="1" dirty="0"/>
              <a:t>  www.aa.org</a:t>
            </a:r>
          </a:p>
          <a:p>
            <a:pPr marL="114300" indent="0">
              <a:buNone/>
            </a:pPr>
            <a:endParaRPr lang="en-US" b="1" u="sng" dirty="0"/>
          </a:p>
          <a:p>
            <a:pPr marL="114300" indent="0">
              <a:buNone/>
            </a:pPr>
            <a:r>
              <a:rPr lang="en-US" b="1" u="sng" dirty="0"/>
              <a:t>National Council for Behavioral Health:</a:t>
            </a:r>
            <a:r>
              <a:rPr lang="en-US" b="1" dirty="0"/>
              <a:t> www.thenationalcouncil.org </a:t>
            </a:r>
          </a:p>
          <a:p>
            <a:pPr marL="114300" indent="0">
              <a:buNone/>
            </a:pPr>
            <a:r>
              <a:rPr lang="en-US" b="1" u="sng" dirty="0"/>
              <a:t>National Institute of Mental Health</a:t>
            </a:r>
            <a:r>
              <a:rPr lang="en-US" b="1" dirty="0"/>
              <a:t>:  www.nimh.nih.gov </a:t>
            </a:r>
          </a:p>
          <a:p>
            <a:pPr marL="114300" indent="0">
              <a:buNone/>
            </a:pPr>
            <a:r>
              <a:rPr lang="en-US" b="1" u="sng" dirty="0"/>
              <a:t>National Institute on Drug Abuse:</a:t>
            </a:r>
            <a:r>
              <a:rPr lang="en-US" b="1" dirty="0"/>
              <a:t>  www.drugabuse.gov  </a:t>
            </a:r>
            <a:endParaRPr lang="en-US" b="1" u="sng" dirty="0"/>
          </a:p>
          <a:p>
            <a:pPr marL="114300" indent="0">
              <a:buNone/>
            </a:pPr>
            <a:endParaRPr lang="en-US" b="1" u="sng" dirty="0"/>
          </a:p>
          <a:p>
            <a:pPr marL="114300" indent="0">
              <a:buNone/>
            </a:pPr>
            <a:endParaRPr lang="en-US" b="1" u="sng" dirty="0"/>
          </a:p>
        </p:txBody>
      </p:sp>
    </p:spTree>
    <p:extLst>
      <p:ext uri="{BB962C8B-B14F-4D97-AF65-F5344CB8AC3E}">
        <p14:creationId xmlns:p14="http://schemas.microsoft.com/office/powerpoint/2010/main" val="272032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pandemic</a:t>
            </a:r>
          </a:p>
        </p:txBody>
      </p:sp>
      <p:sp>
        <p:nvSpPr>
          <p:cNvPr id="3" name="Text Placeholder 2"/>
          <p:cNvSpPr>
            <a:spLocks noGrp="1"/>
          </p:cNvSpPr>
          <p:nvPr>
            <p:ph type="body" idx="1"/>
          </p:nvPr>
        </p:nvSpPr>
        <p:spPr/>
        <p:txBody>
          <a:bodyPr/>
          <a:lstStyle/>
          <a:p>
            <a:r>
              <a:rPr lang="en-US" b="1" dirty="0"/>
              <a:t>A very, very long crisis</a:t>
            </a:r>
          </a:p>
        </p:txBody>
      </p:sp>
    </p:spTree>
    <p:extLst>
      <p:ext uri="{BB962C8B-B14F-4D97-AF65-F5344CB8AC3E}">
        <p14:creationId xmlns:p14="http://schemas.microsoft.com/office/powerpoint/2010/main" val="2302003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Johnstown schools</a:t>
            </a:r>
          </a:p>
        </p:txBody>
      </p:sp>
      <p:sp>
        <p:nvSpPr>
          <p:cNvPr id="3" name="Text Placeholder 2"/>
          <p:cNvSpPr>
            <a:spLocks noGrp="1"/>
          </p:cNvSpPr>
          <p:nvPr>
            <p:ph type="body" idx="1"/>
          </p:nvPr>
        </p:nvSpPr>
        <p:spPr>
          <a:xfrm>
            <a:off x="736456" y="4800600"/>
            <a:ext cx="7696200" cy="330693"/>
          </a:xfrm>
        </p:spPr>
        <p:txBody>
          <a:bodyPr>
            <a:normAutofit fontScale="92500" lnSpcReduction="20000"/>
          </a:bodyPr>
          <a:lstStyle/>
          <a:p>
            <a:r>
              <a:rPr lang="en-US" dirty="0"/>
              <a:t>Shannon cox, Jenny </a:t>
            </a:r>
            <a:r>
              <a:rPr lang="en-US" dirty="0" err="1"/>
              <a:t>herr</a:t>
            </a:r>
            <a:r>
              <a:rPr lang="en-US" dirty="0"/>
              <a:t> &amp; Kendra </a:t>
            </a:r>
            <a:r>
              <a:rPr lang="en-US" dirty="0" err="1"/>
              <a:t>Arbogast</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1300" y="433387"/>
            <a:ext cx="3581400" cy="2383259"/>
          </a:xfrm>
          <a:prstGeom prst="rect">
            <a:avLst/>
          </a:prstGeom>
        </p:spPr>
      </p:pic>
    </p:spTree>
    <p:extLst>
      <p:ext uri="{BB962C8B-B14F-4D97-AF65-F5344CB8AC3E}">
        <p14:creationId xmlns:p14="http://schemas.microsoft.com/office/powerpoint/2010/main" val="2918090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Johnstown high school</a:t>
            </a:r>
          </a:p>
        </p:txBody>
      </p:sp>
      <p:sp>
        <p:nvSpPr>
          <p:cNvPr id="3" name="Content Placeholder 2"/>
          <p:cNvSpPr>
            <a:spLocks noGrp="1"/>
          </p:cNvSpPr>
          <p:nvPr>
            <p:ph idx="1"/>
          </p:nvPr>
        </p:nvSpPr>
        <p:spPr/>
        <p:txBody>
          <a:bodyPr>
            <a:normAutofit fontScale="85000" lnSpcReduction="10000"/>
          </a:bodyPr>
          <a:lstStyle/>
          <a:p>
            <a:pPr lvl="0"/>
            <a:r>
              <a:rPr lang="en-US" dirty="0"/>
              <a:t>Juniors receive the Signs of Suicide presentation in the fall and freshmen in the spring - that covers approximately 240 students</a:t>
            </a:r>
          </a:p>
          <a:p>
            <a:pPr lvl="0"/>
            <a:r>
              <a:rPr lang="en-US" dirty="0"/>
              <a:t>No Hate Tour - positive behavior/anti-bullying - to all students (500+)</a:t>
            </a:r>
          </a:p>
          <a:p>
            <a:pPr lvl="0"/>
            <a:r>
              <a:rPr lang="en-US" dirty="0"/>
              <a:t>Anti-vaping curriculum through Pathways delivered through gym and music classes, capturing approximately 70% of students</a:t>
            </a:r>
          </a:p>
          <a:p>
            <a:pPr lvl="0"/>
            <a:r>
              <a:rPr lang="en-US" dirty="0"/>
              <a:t>Teachers trained through PD on trauma and response strategies</a:t>
            </a:r>
          </a:p>
          <a:p>
            <a:pPr lvl="0"/>
            <a:r>
              <a:rPr lang="en-US" dirty="0"/>
              <a:t>Health class is graduation requirement and does address mental health, dating safety, as well as substance abuse risks</a:t>
            </a:r>
          </a:p>
          <a:p>
            <a:pPr lvl="0"/>
            <a:r>
              <a:rPr lang="en-US" dirty="0"/>
              <a:t>Confidential student support requests accessible to families, students, and staff</a:t>
            </a:r>
          </a:p>
        </p:txBody>
      </p:sp>
    </p:spTree>
    <p:extLst>
      <p:ext uri="{BB962C8B-B14F-4D97-AF65-F5344CB8AC3E}">
        <p14:creationId xmlns:p14="http://schemas.microsoft.com/office/powerpoint/2010/main" val="3407599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Johnstown middle school</a:t>
            </a:r>
          </a:p>
        </p:txBody>
      </p:sp>
      <p:sp>
        <p:nvSpPr>
          <p:cNvPr id="3" name="Content Placeholder 2"/>
          <p:cNvSpPr>
            <a:spLocks noGrp="1"/>
          </p:cNvSpPr>
          <p:nvPr>
            <p:ph idx="1"/>
          </p:nvPr>
        </p:nvSpPr>
        <p:spPr/>
        <p:txBody>
          <a:bodyPr/>
          <a:lstStyle/>
          <a:p>
            <a:r>
              <a:rPr lang="en-US" dirty="0"/>
              <a:t>All 7th grade students receive Mental Health America's "Signs of Suicide" programming each year. (approximately 135 students per year)</a:t>
            </a:r>
          </a:p>
          <a:p>
            <a:endParaRPr lang="en-US" dirty="0"/>
          </a:p>
          <a:p>
            <a:r>
              <a:rPr lang="en-US" dirty="0"/>
              <a:t>All 8th grade students hear Pathway's anti-vaping presentation annually. (approximately 135 students per year)</a:t>
            </a:r>
          </a:p>
        </p:txBody>
      </p:sp>
    </p:spTree>
    <p:extLst>
      <p:ext uri="{BB962C8B-B14F-4D97-AF65-F5344CB8AC3E}">
        <p14:creationId xmlns:p14="http://schemas.microsoft.com/office/powerpoint/2010/main" val="254277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Johnstown elementary school</a:t>
            </a:r>
          </a:p>
        </p:txBody>
      </p:sp>
      <p:sp>
        <p:nvSpPr>
          <p:cNvPr id="3" name="Content Placeholder 2"/>
          <p:cNvSpPr>
            <a:spLocks noGrp="1"/>
          </p:cNvSpPr>
          <p:nvPr>
            <p:ph idx="1"/>
          </p:nvPr>
        </p:nvSpPr>
        <p:spPr>
          <a:xfrm>
            <a:off x="457200" y="1752600"/>
            <a:ext cx="8229600" cy="4953000"/>
          </a:xfrm>
        </p:spPr>
        <p:txBody>
          <a:bodyPr>
            <a:normAutofit/>
          </a:bodyPr>
          <a:lstStyle/>
          <a:p>
            <a:r>
              <a:rPr lang="en-US" dirty="0"/>
              <a:t>Second Step Bullying Prevention Unit for all students (K-5) to begin the school year. </a:t>
            </a:r>
          </a:p>
          <a:p>
            <a:r>
              <a:rPr lang="en-US" dirty="0"/>
              <a:t>Social-emotional instruction and support through classroom lessons, small groups, and with students individually. </a:t>
            </a:r>
          </a:p>
          <a:p>
            <a:r>
              <a:rPr lang="en-US" dirty="0"/>
              <a:t>Cornerstone of Hope has lead a grief group.</a:t>
            </a:r>
          </a:p>
          <a:p>
            <a:r>
              <a:rPr lang="en-US" dirty="0"/>
              <a:t>ROX (Ruling Our Experiences) for 5th grade girls. </a:t>
            </a:r>
          </a:p>
          <a:p>
            <a:r>
              <a:rPr lang="en-US" dirty="0"/>
              <a:t>Ron Derry GOOD for all 4th grade students. (about 135 students)</a:t>
            </a:r>
          </a:p>
          <a:p>
            <a:r>
              <a:rPr lang="en-US" dirty="0"/>
              <a:t>Triple P (Positive Parenting Program) as requested by parents.</a:t>
            </a:r>
          </a:p>
        </p:txBody>
      </p:sp>
    </p:spTree>
    <p:extLst>
      <p:ext uri="{BB962C8B-B14F-4D97-AF65-F5344CB8AC3E}">
        <p14:creationId xmlns:p14="http://schemas.microsoft.com/office/powerpoint/2010/main" val="826737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Text Placeholder 2"/>
          <p:cNvSpPr>
            <a:spLocks noGrp="1"/>
          </p:cNvSpPr>
          <p:nvPr>
            <p:ph type="body" idx="1"/>
          </p:nvPr>
        </p:nvSpPr>
        <p:spPr/>
        <p:txBody>
          <a:bodyPr/>
          <a:lstStyle/>
          <a:p>
            <a:r>
              <a:rPr lang="en-US" dirty="0"/>
              <a:t>High School</a:t>
            </a:r>
          </a:p>
        </p:txBody>
      </p:sp>
      <p:sp>
        <p:nvSpPr>
          <p:cNvPr id="4" name="Content Placeholder 3"/>
          <p:cNvSpPr>
            <a:spLocks noGrp="1"/>
          </p:cNvSpPr>
          <p:nvPr>
            <p:ph sz="half" idx="2"/>
          </p:nvPr>
        </p:nvSpPr>
        <p:spPr>
          <a:xfrm>
            <a:off x="426128" y="2438400"/>
            <a:ext cx="4526872" cy="2362200"/>
          </a:xfrm>
        </p:spPr>
        <p:txBody>
          <a:bodyPr/>
          <a:lstStyle/>
          <a:p>
            <a:pPr marL="114300" indent="0">
              <a:buNone/>
            </a:pPr>
            <a:r>
              <a:rPr lang="en-US" dirty="0"/>
              <a:t>Shannon E. Cox MSW, LSW</a:t>
            </a:r>
          </a:p>
          <a:p>
            <a:pPr marL="114300" indent="0">
              <a:buNone/>
            </a:pPr>
            <a:r>
              <a:rPr lang="en-US" dirty="0"/>
              <a:t>Student Support Specialist</a:t>
            </a:r>
          </a:p>
          <a:p>
            <a:pPr marL="114300" indent="0">
              <a:buNone/>
            </a:pPr>
            <a:r>
              <a:rPr lang="en-US" dirty="0"/>
              <a:t>740-967-2721 ext. 2307</a:t>
            </a:r>
          </a:p>
          <a:p>
            <a:pPr marL="114300" indent="0">
              <a:buNone/>
            </a:pPr>
            <a:r>
              <a:rPr lang="en-US" dirty="0"/>
              <a:t>scox@jmk12.org</a:t>
            </a:r>
          </a:p>
        </p:txBody>
      </p:sp>
      <p:sp>
        <p:nvSpPr>
          <p:cNvPr id="5" name="Text Placeholder 4"/>
          <p:cNvSpPr>
            <a:spLocks noGrp="1"/>
          </p:cNvSpPr>
          <p:nvPr>
            <p:ph type="body" sz="quarter" idx="3"/>
          </p:nvPr>
        </p:nvSpPr>
        <p:spPr>
          <a:xfrm>
            <a:off x="4645025" y="1722438"/>
            <a:ext cx="4038747" cy="639762"/>
          </a:xfrm>
        </p:spPr>
        <p:txBody>
          <a:bodyPr/>
          <a:lstStyle/>
          <a:p>
            <a:r>
              <a:rPr lang="en-US" dirty="0"/>
              <a:t>Middle School</a:t>
            </a:r>
          </a:p>
        </p:txBody>
      </p:sp>
      <p:sp>
        <p:nvSpPr>
          <p:cNvPr id="6" name="Content Placeholder 5"/>
          <p:cNvSpPr>
            <a:spLocks noGrp="1"/>
          </p:cNvSpPr>
          <p:nvPr>
            <p:ph sz="quarter" idx="4"/>
          </p:nvPr>
        </p:nvSpPr>
        <p:spPr>
          <a:xfrm>
            <a:off x="4876800" y="2438400"/>
            <a:ext cx="4191000" cy="2362200"/>
          </a:xfrm>
        </p:spPr>
        <p:txBody>
          <a:bodyPr/>
          <a:lstStyle/>
          <a:p>
            <a:pPr marL="114300" indent="0">
              <a:buNone/>
            </a:pPr>
            <a:r>
              <a:rPr lang="en-US" dirty="0"/>
              <a:t>Jenny Herr </a:t>
            </a:r>
          </a:p>
          <a:p>
            <a:pPr marL="114300" indent="0">
              <a:buNone/>
            </a:pPr>
            <a:r>
              <a:rPr lang="en-US" dirty="0"/>
              <a:t>School Counselor</a:t>
            </a:r>
          </a:p>
          <a:p>
            <a:pPr marL="114300" indent="0">
              <a:buNone/>
            </a:pPr>
            <a:r>
              <a:rPr lang="en-US" dirty="0"/>
              <a:t>740-967-8766 ext. 3304</a:t>
            </a:r>
          </a:p>
          <a:p>
            <a:pPr marL="114300" indent="0">
              <a:buNone/>
            </a:pPr>
            <a:r>
              <a:rPr lang="en-US" dirty="0"/>
              <a:t>jherr@jmk12.org</a:t>
            </a:r>
          </a:p>
        </p:txBody>
      </p:sp>
      <p:sp>
        <p:nvSpPr>
          <p:cNvPr id="7" name="Text Placeholder 4"/>
          <p:cNvSpPr txBox="1">
            <a:spLocks/>
          </p:cNvSpPr>
          <p:nvPr/>
        </p:nvSpPr>
        <p:spPr>
          <a:xfrm>
            <a:off x="1143000" y="4556919"/>
            <a:ext cx="6629400" cy="472281"/>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Clr>
                <a:schemeClr val="accent1"/>
              </a:buClr>
              <a:buFont typeface="Arial" pitchFamily="34" charset="0"/>
              <a:buNone/>
              <a:defRPr sz="2200" b="1" kern="1200">
                <a:solidFill>
                  <a:schemeClr val="tx2"/>
                </a:solidFill>
                <a:latin typeface="+mn-lt"/>
                <a:ea typeface="+mn-ea"/>
                <a:cs typeface="+mn-cs"/>
              </a:defRPr>
            </a:lvl1pPr>
            <a:lvl2pPr marL="457200" indent="0" algn="l" defTabSz="914400" rtl="0" eaLnBrk="1" latinLnBrk="0" hangingPunct="1">
              <a:spcBef>
                <a:spcPct val="20000"/>
              </a:spcBef>
              <a:buClr>
                <a:schemeClr val="accent2"/>
              </a:buClr>
              <a:buFont typeface="Arial" pitchFamily="34" charset="0"/>
              <a:buNone/>
              <a:defRPr sz="2000" b="1" kern="1200">
                <a:solidFill>
                  <a:schemeClr val="tx2"/>
                </a:solidFill>
                <a:latin typeface="+mn-lt"/>
                <a:ea typeface="+mn-ea"/>
                <a:cs typeface="+mn-cs"/>
              </a:defRPr>
            </a:lvl2pPr>
            <a:lvl3pPr marL="914400" indent="0" algn="l" defTabSz="914400" rtl="0" eaLnBrk="1" latinLnBrk="0" hangingPunct="1">
              <a:spcBef>
                <a:spcPct val="20000"/>
              </a:spcBef>
              <a:buClr>
                <a:schemeClr val="accent3"/>
              </a:buClr>
              <a:buFont typeface="Arial" pitchFamily="34" charset="0"/>
              <a:buNone/>
              <a:defRPr sz="1800" b="1" kern="1200">
                <a:solidFill>
                  <a:schemeClr val="tx2"/>
                </a:solidFill>
                <a:latin typeface="+mn-lt"/>
                <a:ea typeface="+mn-ea"/>
                <a:cs typeface="+mn-cs"/>
              </a:defRPr>
            </a:lvl3pPr>
            <a:lvl4pPr marL="1371600" indent="0" algn="l" defTabSz="914400" rtl="0" eaLnBrk="1" latinLnBrk="0" hangingPunct="1">
              <a:spcBef>
                <a:spcPct val="20000"/>
              </a:spcBef>
              <a:buClr>
                <a:schemeClr val="accent4"/>
              </a:buClr>
              <a:buFont typeface="Arial" pitchFamily="34" charset="0"/>
              <a:buNone/>
              <a:defRPr sz="1600" b="1" kern="1200">
                <a:solidFill>
                  <a:schemeClr val="tx2"/>
                </a:solidFill>
                <a:latin typeface="+mn-lt"/>
                <a:ea typeface="+mn-ea"/>
                <a:cs typeface="+mn-cs"/>
              </a:defRPr>
            </a:lvl4pPr>
            <a:lvl5pPr marL="1828800" indent="0" algn="l" defTabSz="914400" rtl="0" eaLnBrk="1" latinLnBrk="0" hangingPunct="1">
              <a:spcBef>
                <a:spcPct val="20000"/>
              </a:spcBef>
              <a:buClr>
                <a:schemeClr val="accent5"/>
              </a:buClr>
              <a:buFont typeface="Arial" pitchFamily="34" charset="0"/>
              <a:buNone/>
              <a:defRPr sz="1600" b="1"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2"/>
                </a:solidFill>
                <a:latin typeface="+mn-lt"/>
                <a:ea typeface="+mn-ea"/>
                <a:cs typeface="+mn-cs"/>
              </a:defRPr>
            </a:lvl6pPr>
            <a:lvl7pPr marL="2743200" indent="0" algn="l" defTabSz="914400" rtl="0" eaLnBrk="1" latinLnBrk="0" hangingPunct="1">
              <a:spcBef>
                <a:spcPct val="20000"/>
              </a:spcBef>
              <a:buClr>
                <a:schemeClr val="accent2"/>
              </a:buClr>
              <a:buFont typeface="Arial" pitchFamily="34" charset="0"/>
              <a:buNone/>
              <a:defRPr sz="1600" b="1" kern="1200">
                <a:solidFill>
                  <a:schemeClr val="tx2"/>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1600" b="1" kern="1200">
                <a:solidFill>
                  <a:schemeClr val="tx2"/>
                </a:solidFill>
                <a:latin typeface="+mn-lt"/>
                <a:ea typeface="+mn-ea"/>
                <a:cs typeface="+mn-cs"/>
              </a:defRPr>
            </a:lvl8pPr>
            <a:lvl9pPr marL="3657600" indent="0" algn="l" defTabSz="914400" rtl="0" eaLnBrk="1" latinLnBrk="0" hangingPunct="1">
              <a:spcBef>
                <a:spcPct val="20000"/>
              </a:spcBef>
              <a:buClr>
                <a:schemeClr val="accent4"/>
              </a:buClr>
              <a:buFont typeface="Arial" pitchFamily="34" charset="0"/>
              <a:buNone/>
              <a:defRPr sz="1600" b="1" kern="1200">
                <a:solidFill>
                  <a:schemeClr val="tx2"/>
                </a:solidFill>
                <a:latin typeface="+mn-lt"/>
                <a:ea typeface="+mn-ea"/>
                <a:cs typeface="+mn-cs"/>
              </a:defRPr>
            </a:lvl9pPr>
          </a:lstStyle>
          <a:p>
            <a:r>
              <a:rPr lang="en-US" dirty="0"/>
              <a:t>Elementary &amp; Intermediate School</a:t>
            </a:r>
          </a:p>
        </p:txBody>
      </p:sp>
      <p:sp>
        <p:nvSpPr>
          <p:cNvPr id="8" name="Content Placeholder 5"/>
          <p:cNvSpPr txBox="1">
            <a:spLocks/>
          </p:cNvSpPr>
          <p:nvPr/>
        </p:nvSpPr>
        <p:spPr>
          <a:xfrm>
            <a:off x="215690" y="5105400"/>
            <a:ext cx="8775910" cy="1524000"/>
          </a:xfrm>
          <a:prstGeom prst="rect">
            <a:avLst/>
          </a:prstGeom>
        </p:spPr>
        <p:txBody>
          <a:bodyPr vert="horz" lIns="91440" tIns="45720" rIns="91440" bIns="45720" numCol="2"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6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6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9pPr>
          </a:lstStyle>
          <a:p>
            <a:pPr marL="114300" indent="0">
              <a:buNone/>
            </a:pPr>
            <a:r>
              <a:rPr lang="en-US" dirty="0"/>
              <a:t>Kendra </a:t>
            </a:r>
            <a:r>
              <a:rPr lang="en-US" dirty="0" err="1"/>
              <a:t>Arbogast</a:t>
            </a:r>
            <a:endParaRPr lang="en-US" dirty="0"/>
          </a:p>
          <a:p>
            <a:pPr marL="114300" indent="0">
              <a:buNone/>
            </a:pPr>
            <a:r>
              <a:rPr lang="en-US" dirty="0"/>
              <a:t>Student Support Specialist</a:t>
            </a:r>
          </a:p>
          <a:p>
            <a:pPr marL="114300" indent="0">
              <a:buNone/>
            </a:pPr>
            <a:r>
              <a:rPr lang="en-US" dirty="0"/>
              <a:t>karbogast@jmk12.org</a:t>
            </a:r>
          </a:p>
          <a:p>
            <a:pPr marL="114300" indent="0">
              <a:buNone/>
            </a:pPr>
            <a:r>
              <a:rPr lang="en-US" dirty="0"/>
              <a:t>JES: 740-967-5461 </a:t>
            </a:r>
            <a:r>
              <a:rPr lang="en-US" dirty="0" err="1"/>
              <a:t>ext</a:t>
            </a:r>
            <a:r>
              <a:rPr lang="en-US" dirty="0"/>
              <a:t> 4311</a:t>
            </a:r>
          </a:p>
          <a:p>
            <a:pPr marL="114300" indent="0">
              <a:buNone/>
            </a:pPr>
            <a:r>
              <a:rPr lang="en-US" dirty="0"/>
              <a:t>JIS: 740-966-3055 </a:t>
            </a:r>
            <a:r>
              <a:rPr lang="en-US" dirty="0" err="1"/>
              <a:t>ext</a:t>
            </a:r>
            <a:r>
              <a:rPr lang="en-US" dirty="0"/>
              <a:t> 5113</a:t>
            </a:r>
          </a:p>
        </p:txBody>
      </p:sp>
    </p:spTree>
    <p:extLst>
      <p:ext uri="{BB962C8B-B14F-4D97-AF65-F5344CB8AC3E}">
        <p14:creationId xmlns:p14="http://schemas.microsoft.com/office/powerpoint/2010/main" val="1437355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5558" y="3461657"/>
            <a:ext cx="8621486" cy="1151165"/>
          </a:xfrm>
        </p:spPr>
        <p:txBody>
          <a:bodyPr>
            <a:normAutofit/>
          </a:bodyPr>
          <a:lstStyle/>
          <a:p>
            <a:r>
              <a:rPr lang="en-US" sz="4050" dirty="0"/>
              <a:t>BEHAVIORAL HEALTHCARE PARTNERS</a:t>
            </a:r>
            <a:br>
              <a:rPr lang="en-US" sz="2700" dirty="0"/>
            </a:br>
            <a:r>
              <a:rPr lang="en-US" sz="2700" i="1" dirty="0"/>
              <a:t>Dr. Kate St. James, President &amp; CEO</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8723" y="1213139"/>
            <a:ext cx="2848583" cy="1897454"/>
          </a:xfrm>
          <a:prstGeom prst="rect">
            <a:avLst/>
          </a:prstGeom>
        </p:spPr>
      </p:pic>
    </p:spTree>
    <p:extLst>
      <p:ext uri="{BB962C8B-B14F-4D97-AF65-F5344CB8AC3E}">
        <p14:creationId xmlns:p14="http://schemas.microsoft.com/office/powerpoint/2010/main" val="36134243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3069772"/>
            <a:ext cx="8539843" cy="850106"/>
          </a:xfrm>
        </p:spPr>
        <p:txBody>
          <a:bodyPr>
            <a:normAutofit/>
          </a:bodyPr>
          <a:lstStyle/>
          <a:p>
            <a:pPr algn="ctr"/>
            <a:r>
              <a:rPr lang="en-US" sz="4050" i="1" dirty="0">
                <a:latin typeface="Book Antiqua" panose="02040602050305030304" pitchFamily="18" charset="0"/>
              </a:rPr>
              <a:t>KNOW US, BEFORE YOU NEED US</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 t="-1" r="2200" b="19120"/>
          <a:stretch/>
        </p:blipFill>
        <p:spPr>
          <a:xfrm>
            <a:off x="-2090058" y="1616529"/>
            <a:ext cx="1814179" cy="999383"/>
          </a:xfrm>
          <a:prstGeom prst="rect">
            <a:avLst/>
          </a:prstGeom>
        </p:spPr>
      </p:pic>
    </p:spTree>
    <p:extLst>
      <p:ext uri="{BB962C8B-B14F-4D97-AF65-F5344CB8AC3E}">
        <p14:creationId xmlns:p14="http://schemas.microsoft.com/office/powerpoint/2010/main" val="3667760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we are…</a:t>
            </a:r>
          </a:p>
        </p:txBody>
      </p:sp>
      <p:sp>
        <p:nvSpPr>
          <p:cNvPr id="3" name="Content Placeholder 2"/>
          <p:cNvSpPr>
            <a:spLocks noGrp="1"/>
          </p:cNvSpPr>
          <p:nvPr>
            <p:ph idx="1"/>
          </p:nvPr>
        </p:nvSpPr>
        <p:spPr/>
        <p:txBody>
          <a:bodyPr/>
          <a:lstStyle/>
          <a:p>
            <a:r>
              <a:rPr lang="en-US" dirty="0"/>
              <a:t>Your community behavioral health provider</a:t>
            </a:r>
          </a:p>
          <a:p>
            <a:r>
              <a:rPr lang="en-US" dirty="0"/>
              <a:t>Serving Licking &amp; Knox Counties for nearly 70 years </a:t>
            </a:r>
          </a:p>
          <a:p>
            <a:r>
              <a:rPr lang="en-US" dirty="0"/>
              <a:t>501(c)(3) – charitable non-profit</a:t>
            </a:r>
          </a:p>
          <a:p>
            <a:r>
              <a:rPr lang="en-US" dirty="0"/>
              <a:t>150 staff across both counties</a:t>
            </a:r>
          </a:p>
          <a:p>
            <a:r>
              <a:rPr lang="en-US" dirty="0"/>
              <a:t>10 facilities</a:t>
            </a:r>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 t="-1" r="2200" b="19120"/>
          <a:stretch/>
        </p:blipFill>
        <p:spPr>
          <a:xfrm>
            <a:off x="3213038" y="4144072"/>
            <a:ext cx="2550591" cy="1614140"/>
          </a:xfrm>
          <a:prstGeom prst="rect">
            <a:avLst/>
          </a:prstGeom>
        </p:spPr>
      </p:pic>
    </p:spTree>
    <p:extLst>
      <p:ext uri="{BB962C8B-B14F-4D97-AF65-F5344CB8AC3E}">
        <p14:creationId xmlns:p14="http://schemas.microsoft.com/office/powerpoint/2010/main" val="3235232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we serve…</a:t>
            </a:r>
          </a:p>
        </p:txBody>
      </p:sp>
      <p:sp>
        <p:nvSpPr>
          <p:cNvPr id="3" name="Content Placeholder 2"/>
          <p:cNvSpPr>
            <a:spLocks noGrp="1"/>
          </p:cNvSpPr>
          <p:nvPr>
            <p:ph idx="1"/>
          </p:nvPr>
        </p:nvSpPr>
        <p:spPr>
          <a:xfrm>
            <a:off x="4327072" y="2248580"/>
            <a:ext cx="4392386" cy="3263504"/>
          </a:xfrm>
        </p:spPr>
        <p:txBody>
          <a:bodyPr/>
          <a:lstStyle/>
          <a:p>
            <a:r>
              <a:rPr lang="en-US" dirty="0"/>
              <a:t>Adults</a:t>
            </a:r>
          </a:p>
          <a:p>
            <a:r>
              <a:rPr lang="en-US" dirty="0"/>
              <a:t>Children</a:t>
            </a:r>
          </a:p>
          <a:p>
            <a:r>
              <a:rPr lang="en-US" dirty="0"/>
              <a:t>Families</a:t>
            </a:r>
          </a:p>
          <a:p>
            <a:r>
              <a:rPr lang="en-US" dirty="0"/>
              <a:t>Serve over 6,000 people every year</a:t>
            </a:r>
          </a:p>
          <a:p>
            <a:endParaRPr lang="en-US" dirty="0"/>
          </a:p>
        </p:txBody>
      </p:sp>
      <p:pic>
        <p:nvPicPr>
          <p:cNvPr id="5" name="Picture 4"/>
          <p:cNvPicPr>
            <a:picLocks noChangeAspect="1"/>
          </p:cNvPicPr>
          <p:nvPr/>
        </p:nvPicPr>
        <p:blipFill rotWithShape="1">
          <a:blip r:embed="rId3"/>
          <a:srcRect l="149" t="46852" r="50300" b="6822"/>
          <a:stretch/>
        </p:blipFill>
        <p:spPr>
          <a:xfrm>
            <a:off x="338746" y="2250961"/>
            <a:ext cx="3490670" cy="3263504"/>
          </a:xfrm>
          <a:prstGeom prst="rect">
            <a:avLst/>
          </a:prstGeom>
        </p:spPr>
      </p:pic>
    </p:spTree>
    <p:extLst>
      <p:ext uri="{BB962C8B-B14F-4D97-AF65-F5344CB8AC3E}">
        <p14:creationId xmlns:p14="http://schemas.microsoft.com/office/powerpoint/2010/main" val="19980992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How we serve the community</a:t>
            </a:r>
            <a:r>
              <a:rPr lang="en-US" sz="3000" cap="all" dirty="0"/>
              <a:t>…</a:t>
            </a:r>
          </a:p>
        </p:txBody>
      </p:sp>
      <p:sp>
        <p:nvSpPr>
          <p:cNvPr id="7" name="Text Placeholder 6"/>
          <p:cNvSpPr>
            <a:spLocks noGrp="1"/>
          </p:cNvSpPr>
          <p:nvPr>
            <p:ph type="body" idx="1"/>
          </p:nvPr>
        </p:nvSpPr>
        <p:spPr>
          <a:xfrm>
            <a:off x="629842" y="1886326"/>
            <a:ext cx="2260316" cy="601457"/>
          </a:xfrm>
        </p:spPr>
        <p:txBody>
          <a:bodyPr>
            <a:noAutofit/>
          </a:bodyPr>
          <a:lstStyle/>
          <a:p>
            <a:r>
              <a:rPr lang="en-US" sz="2700" dirty="0"/>
              <a:t>Adult Services</a:t>
            </a:r>
          </a:p>
        </p:txBody>
      </p:sp>
      <p:sp>
        <p:nvSpPr>
          <p:cNvPr id="8" name="Text Placeholder 7"/>
          <p:cNvSpPr>
            <a:spLocks noGrp="1"/>
          </p:cNvSpPr>
          <p:nvPr>
            <p:ph type="body" sz="quarter" idx="3"/>
          </p:nvPr>
        </p:nvSpPr>
        <p:spPr>
          <a:xfrm>
            <a:off x="4569257" y="1886105"/>
            <a:ext cx="3483864" cy="601678"/>
          </a:xfrm>
        </p:spPr>
        <p:txBody>
          <a:bodyPr>
            <a:normAutofit/>
          </a:bodyPr>
          <a:lstStyle/>
          <a:p>
            <a:r>
              <a:rPr lang="en-US" sz="2700" dirty="0"/>
              <a:t>Youth services</a:t>
            </a:r>
          </a:p>
        </p:txBody>
      </p:sp>
      <p:sp>
        <p:nvSpPr>
          <p:cNvPr id="9" name="Content Placeholder 8"/>
          <p:cNvSpPr>
            <a:spLocks noGrp="1"/>
          </p:cNvSpPr>
          <p:nvPr>
            <p:ph sz="quarter" idx="4"/>
          </p:nvPr>
        </p:nvSpPr>
        <p:spPr>
          <a:xfrm>
            <a:off x="4569257" y="2487783"/>
            <a:ext cx="3483864" cy="1978028"/>
          </a:xfrm>
        </p:spPr>
        <p:txBody>
          <a:bodyPr>
            <a:noAutofit/>
          </a:bodyPr>
          <a:lstStyle/>
          <a:p>
            <a:r>
              <a:rPr lang="en-US" sz="1350" dirty="0"/>
              <a:t>Outpatient</a:t>
            </a:r>
          </a:p>
          <a:p>
            <a:pPr lvl="1"/>
            <a:r>
              <a:rPr lang="en-US" sz="1350" dirty="0"/>
              <a:t>Behavioral Health Urgent Care Clinics</a:t>
            </a:r>
          </a:p>
          <a:p>
            <a:pPr lvl="1"/>
            <a:r>
              <a:rPr lang="en-US" sz="1350" dirty="0"/>
              <a:t>Counseling</a:t>
            </a:r>
          </a:p>
          <a:p>
            <a:pPr lvl="1"/>
            <a:r>
              <a:rPr lang="en-US" sz="1350" dirty="0"/>
              <a:t>Care Coordination</a:t>
            </a:r>
          </a:p>
          <a:p>
            <a:pPr lvl="1"/>
            <a:r>
              <a:rPr lang="en-US" sz="1350" dirty="0"/>
              <a:t>Psychiatric Care (medication prescribing)</a:t>
            </a:r>
          </a:p>
          <a:p>
            <a:pPr lvl="1"/>
            <a:r>
              <a:rPr lang="en-US" sz="1350" dirty="0"/>
              <a:t>Student Internships</a:t>
            </a:r>
          </a:p>
          <a:p>
            <a:r>
              <a:rPr lang="en-US" sz="1350" dirty="0"/>
              <a:t>Community Based</a:t>
            </a:r>
          </a:p>
          <a:p>
            <a:pPr lvl="1"/>
            <a:r>
              <a:rPr lang="en-US" sz="1350" dirty="0"/>
              <a:t>Schools (Therapy, Care Coordination, Consultation)</a:t>
            </a:r>
          </a:p>
          <a:p>
            <a:pPr lvl="1"/>
            <a:r>
              <a:rPr lang="en-US" sz="1350" dirty="0"/>
              <a:t>Early Childhood Mental Health </a:t>
            </a:r>
          </a:p>
          <a:p>
            <a:pPr lvl="1"/>
            <a:r>
              <a:rPr lang="en-US" sz="1350" dirty="0"/>
              <a:t>Home-based Services with the Child and Family</a:t>
            </a:r>
          </a:p>
          <a:p>
            <a:pPr lvl="1"/>
            <a:r>
              <a:rPr lang="en-US" sz="1350" dirty="0"/>
              <a:t>Crisis Services</a:t>
            </a:r>
          </a:p>
        </p:txBody>
      </p:sp>
      <p:sp>
        <p:nvSpPr>
          <p:cNvPr id="10" name="Content Placeholder 9"/>
          <p:cNvSpPr>
            <a:spLocks noGrp="1"/>
          </p:cNvSpPr>
          <p:nvPr>
            <p:ph sz="half" idx="2"/>
          </p:nvPr>
        </p:nvSpPr>
        <p:spPr>
          <a:xfrm>
            <a:off x="629841" y="2487782"/>
            <a:ext cx="3483864" cy="2384787"/>
          </a:xfrm>
        </p:spPr>
        <p:txBody>
          <a:bodyPr>
            <a:noAutofit/>
          </a:bodyPr>
          <a:lstStyle/>
          <a:p>
            <a:r>
              <a:rPr lang="en-US" sz="1350" dirty="0"/>
              <a:t>Outpatient</a:t>
            </a:r>
          </a:p>
          <a:p>
            <a:pPr lvl="1"/>
            <a:r>
              <a:rPr lang="en-US" sz="1350" dirty="0"/>
              <a:t>Behavioral Health Urgent Care Clinics</a:t>
            </a:r>
          </a:p>
          <a:p>
            <a:pPr lvl="1"/>
            <a:r>
              <a:rPr lang="en-US" sz="1350" dirty="0"/>
              <a:t>Counseling</a:t>
            </a:r>
          </a:p>
          <a:p>
            <a:pPr lvl="1"/>
            <a:r>
              <a:rPr lang="en-US" sz="1350" dirty="0"/>
              <a:t>Psychiatric Care (medication prescribing)</a:t>
            </a:r>
          </a:p>
          <a:p>
            <a:pPr lvl="1"/>
            <a:r>
              <a:rPr lang="en-US" sz="1350" dirty="0"/>
              <a:t>Care Coordination</a:t>
            </a:r>
          </a:p>
          <a:p>
            <a:pPr lvl="1"/>
            <a:r>
              <a:rPr lang="en-US" sz="1350" dirty="0"/>
              <a:t>Crisis</a:t>
            </a:r>
          </a:p>
          <a:p>
            <a:pPr lvl="1"/>
            <a:r>
              <a:rPr lang="en-US" sz="1350" dirty="0"/>
              <a:t>Employee Assistance Program </a:t>
            </a:r>
          </a:p>
          <a:p>
            <a:pPr lvl="1"/>
            <a:r>
              <a:rPr lang="en-US" sz="1350" dirty="0"/>
              <a:t>Vocational Training</a:t>
            </a:r>
          </a:p>
          <a:p>
            <a:pPr lvl="1"/>
            <a:r>
              <a:rPr lang="en-US" sz="1350" dirty="0"/>
              <a:t>Student Internships</a:t>
            </a:r>
          </a:p>
          <a:p>
            <a:r>
              <a:rPr lang="en-US" sz="1350" dirty="0"/>
              <a:t>Residential (in-patient) Care</a:t>
            </a:r>
          </a:p>
          <a:p>
            <a:pPr lvl="1"/>
            <a:r>
              <a:rPr lang="en-US" sz="1350" dirty="0"/>
              <a:t>Addiction Treatment</a:t>
            </a:r>
          </a:p>
          <a:p>
            <a:pPr lvl="1"/>
            <a:r>
              <a:rPr lang="en-US" sz="1350" dirty="0"/>
              <a:t>Mental Health Housing</a:t>
            </a:r>
          </a:p>
        </p:txBody>
      </p:sp>
      <p:pic>
        <p:nvPicPr>
          <p:cNvPr id="12" name="Picture 11" descr="A picture containing person, sitting, outdoor&#10;&#10;Description automatically generated"/>
          <p:cNvPicPr/>
          <p:nvPr/>
        </p:nvPicPr>
        <p:blipFill rotWithShape="1">
          <a:blip r:embed="rId3" cstate="print">
            <a:extLst>
              <a:ext uri="{28A0092B-C50C-407E-A947-70E740481C1C}">
                <a14:useLocalDpi xmlns:a14="http://schemas.microsoft.com/office/drawing/2010/main" val="0"/>
              </a:ext>
            </a:extLst>
          </a:blip>
          <a:srcRect b="6829"/>
          <a:stretch/>
        </p:blipFill>
        <p:spPr bwMode="auto">
          <a:xfrm>
            <a:off x="7617650" y="857250"/>
            <a:ext cx="1510665" cy="14073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77189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March - April 2020</a:t>
            </a:r>
          </a:p>
        </p:txBody>
      </p:sp>
      <p:pic>
        <p:nvPicPr>
          <p:cNvPr id="4" name="Content Placeholder 3" descr="Paragliding into Manali | Stepping &lt;strong&gt;off&lt;/strong&gt; the &lt;strong&gt;cliff&lt;/strong&gt;, starting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905794"/>
            <a:ext cx="6096000" cy="4067175"/>
          </a:xfrm>
        </p:spPr>
      </p:pic>
    </p:spTree>
    <p:extLst>
      <p:ext uri="{BB962C8B-B14F-4D97-AF65-F5344CB8AC3E}">
        <p14:creationId xmlns:p14="http://schemas.microsoft.com/office/powerpoint/2010/main" val="42923851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50" dirty="0"/>
              <a:t>24/7 Crisis Help</a:t>
            </a:r>
          </a:p>
        </p:txBody>
      </p:sp>
      <p:pic>
        <p:nvPicPr>
          <p:cNvPr id="6" name="Picture Placeholder 5"/>
          <p:cNvPicPr>
            <a:picLocks noGrp="1" noChangeAspect="1"/>
          </p:cNvPicPr>
          <p:nvPr>
            <p:ph type="pic" idx="1"/>
          </p:nvPr>
        </p:nvPicPr>
        <p:blipFill rotWithShape="1">
          <a:blip r:embed="rId2"/>
          <a:srcRect l="49886" t="342" r="-503" b="53802"/>
          <a:stretch/>
        </p:blipFill>
        <p:spPr>
          <a:xfrm>
            <a:off x="4082143" y="1213747"/>
            <a:ext cx="4689314" cy="4248160"/>
          </a:xfrm>
          <a:prstGeom prst="rect">
            <a:avLst/>
          </a:prstGeom>
        </p:spPr>
      </p:pic>
      <p:sp>
        <p:nvSpPr>
          <p:cNvPr id="4" name="Text Placeholder 3"/>
          <p:cNvSpPr>
            <a:spLocks noGrp="1"/>
          </p:cNvSpPr>
          <p:nvPr>
            <p:ph type="body" sz="half" idx="2"/>
          </p:nvPr>
        </p:nvSpPr>
        <p:spPr>
          <a:xfrm>
            <a:off x="629842" y="2400300"/>
            <a:ext cx="3101237" cy="2858691"/>
          </a:xfrm>
        </p:spPr>
        <p:txBody>
          <a:bodyPr>
            <a:normAutofit/>
          </a:bodyPr>
          <a:lstStyle/>
          <a:p>
            <a:r>
              <a:rPr lang="en-US" sz="2100" i="1" dirty="0"/>
              <a:t>If you or someone you know is in a mental health or alcohol/drug crisis, please access our Crisis Intervention Services by dialing </a:t>
            </a:r>
            <a:r>
              <a:rPr lang="en-US" sz="2100" b="1" i="1" dirty="0"/>
              <a:t>2-1-1 </a:t>
            </a:r>
            <a:r>
              <a:rPr lang="en-US" sz="2100" i="1" dirty="0"/>
              <a:t>or dialing </a:t>
            </a:r>
            <a:r>
              <a:rPr lang="en-US" sz="2100" b="1" i="1" dirty="0"/>
              <a:t>800-544-1601 24/7/365. </a:t>
            </a:r>
            <a:endParaRPr lang="en-US" sz="2100" i="1" dirty="0"/>
          </a:p>
          <a:p>
            <a:r>
              <a:rPr lang="en-US" sz="2100" b="1" i="1" dirty="0"/>
              <a:t>To text, send your zip code to 898211.</a:t>
            </a:r>
            <a:endParaRPr lang="en-US" sz="2100" i="1" dirty="0"/>
          </a:p>
          <a:p>
            <a:endParaRPr lang="en-US" sz="2100" dirty="0"/>
          </a:p>
        </p:txBody>
      </p:sp>
    </p:spTree>
    <p:extLst>
      <p:ext uri="{BB962C8B-B14F-4D97-AF65-F5344CB8AC3E}">
        <p14:creationId xmlns:p14="http://schemas.microsoft.com/office/powerpoint/2010/main" val="32571539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117" r="2673" b="2489"/>
          <a:stretch/>
        </p:blipFill>
        <p:spPr>
          <a:xfrm>
            <a:off x="759278" y="1772578"/>
            <a:ext cx="3453494" cy="2815751"/>
          </a:xfrm>
          <a:prstGeom prst="rect">
            <a:avLst/>
          </a:prstGeom>
        </p:spPr>
      </p:pic>
      <p:pic>
        <p:nvPicPr>
          <p:cNvPr id="3" name="Picture 2"/>
          <p:cNvPicPr>
            <a:picLocks noChangeAspect="1"/>
          </p:cNvPicPr>
          <p:nvPr/>
        </p:nvPicPr>
        <p:blipFill rotWithShape="1">
          <a:blip r:embed="rId4"/>
          <a:srcRect l="2713" t="438" r="827" b="48126"/>
          <a:stretch/>
        </p:blipFill>
        <p:spPr>
          <a:xfrm>
            <a:off x="4726516" y="1772578"/>
            <a:ext cx="3862313" cy="2815751"/>
          </a:xfrm>
          <a:prstGeom prst="rect">
            <a:avLst/>
          </a:prstGeom>
        </p:spPr>
      </p:pic>
      <p:sp>
        <p:nvSpPr>
          <p:cNvPr id="5" name="TextBox 4"/>
          <p:cNvSpPr txBox="1"/>
          <p:nvPr/>
        </p:nvSpPr>
        <p:spPr>
          <a:xfrm>
            <a:off x="-1069522" y="2416628"/>
            <a:ext cx="184731" cy="300082"/>
          </a:xfrm>
          <a:prstGeom prst="rect">
            <a:avLst/>
          </a:prstGeom>
          <a:noFill/>
        </p:spPr>
        <p:txBody>
          <a:bodyPr wrap="none" rtlCol="0">
            <a:spAutoFit/>
          </a:bodyPr>
          <a:lstStyle/>
          <a:p>
            <a:pPr defTabSz="685800"/>
            <a:endParaRPr lang="en-US" sz="1350" dirty="0">
              <a:solidFill>
                <a:prstClr val="black"/>
              </a:solidFill>
              <a:latin typeface="Calibri" panose="020F0502020204030204"/>
            </a:endParaRPr>
          </a:p>
        </p:txBody>
      </p:sp>
      <p:sp>
        <p:nvSpPr>
          <p:cNvPr id="6" name="Title 5"/>
          <p:cNvSpPr>
            <a:spLocks noGrp="1"/>
          </p:cNvSpPr>
          <p:nvPr>
            <p:ph type="ctrTitle"/>
          </p:nvPr>
        </p:nvSpPr>
        <p:spPr>
          <a:xfrm>
            <a:off x="644981" y="902927"/>
            <a:ext cx="8074476" cy="664616"/>
          </a:xfrm>
        </p:spPr>
        <p:txBody>
          <a:bodyPr>
            <a:normAutofit fontScale="90000"/>
          </a:bodyPr>
          <a:lstStyle/>
          <a:p>
            <a:r>
              <a:rPr lang="en-US" dirty="0"/>
              <a:t>Behavioral Health Urgent Care</a:t>
            </a:r>
          </a:p>
        </p:txBody>
      </p:sp>
      <p:sp>
        <p:nvSpPr>
          <p:cNvPr id="7" name="Subtitle 6"/>
          <p:cNvSpPr>
            <a:spLocks noGrp="1"/>
          </p:cNvSpPr>
          <p:nvPr>
            <p:ph type="subTitle" idx="1"/>
          </p:nvPr>
        </p:nvSpPr>
        <p:spPr>
          <a:xfrm>
            <a:off x="759279" y="4885475"/>
            <a:ext cx="3967238" cy="1025468"/>
          </a:xfrm>
        </p:spPr>
        <p:txBody>
          <a:bodyPr>
            <a:normAutofit fontScale="70000" lnSpcReduction="20000"/>
          </a:bodyPr>
          <a:lstStyle/>
          <a:p>
            <a:pPr algn="l"/>
            <a:r>
              <a:rPr lang="en-US" b="1" i="1" dirty="0"/>
              <a:t>Locations:</a:t>
            </a:r>
          </a:p>
          <a:p>
            <a:pPr algn="l"/>
            <a:r>
              <a:rPr lang="en-US" b="1" i="1" dirty="0"/>
              <a:t>Newark, </a:t>
            </a:r>
            <a:r>
              <a:rPr lang="en-US" i="1" dirty="0"/>
              <a:t>104 E. Main Street, 740.963.3590</a:t>
            </a:r>
          </a:p>
          <a:p>
            <a:pPr algn="l"/>
            <a:r>
              <a:rPr lang="en-US" b="1" i="1" dirty="0"/>
              <a:t>Mount Vernon, </a:t>
            </a:r>
            <a:r>
              <a:rPr lang="en-US" i="1" dirty="0"/>
              <a:t>206 S. Mulberry Street, 740.324.7800</a:t>
            </a:r>
          </a:p>
          <a:p>
            <a:pPr algn="l"/>
            <a:r>
              <a:rPr lang="en-US" b="1" i="1" dirty="0"/>
              <a:t>Johnstown, TBA</a:t>
            </a:r>
          </a:p>
        </p:txBody>
      </p:sp>
    </p:spTree>
    <p:extLst>
      <p:ext uri="{BB962C8B-B14F-4D97-AF65-F5344CB8AC3E}">
        <p14:creationId xmlns:p14="http://schemas.microsoft.com/office/powerpoint/2010/main" val="29869787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for the future…</a:t>
            </a:r>
          </a:p>
        </p:txBody>
      </p:sp>
      <p:sp>
        <p:nvSpPr>
          <p:cNvPr id="3" name="Content Placeholder 2"/>
          <p:cNvSpPr>
            <a:spLocks noGrp="1"/>
          </p:cNvSpPr>
          <p:nvPr>
            <p:ph idx="1"/>
          </p:nvPr>
        </p:nvSpPr>
        <p:spPr/>
        <p:txBody>
          <a:bodyPr/>
          <a:lstStyle/>
          <a:p>
            <a:r>
              <a:rPr lang="en-US" dirty="0"/>
              <a:t>Better serving our communities</a:t>
            </a:r>
          </a:p>
          <a:p>
            <a:r>
              <a:rPr lang="en-US" dirty="0"/>
              <a:t>More behavioral health urgent care clinics</a:t>
            </a:r>
          </a:p>
          <a:p>
            <a:r>
              <a:rPr lang="en-US" dirty="0"/>
              <a:t>Behavioral Health Emergency Center</a:t>
            </a:r>
          </a:p>
        </p:txBody>
      </p:sp>
      <p:pic>
        <p:nvPicPr>
          <p:cNvPr id="5" name="Picture 4" descr="A picture containing sky, outdoor, road, building&#10;&#10;Description automatically generated"/>
          <p:cNvPicPr/>
          <p:nvPr/>
        </p:nvPicPr>
        <p:blipFill rotWithShape="1">
          <a:blip r:embed="rId3" cstate="print">
            <a:extLst>
              <a:ext uri="{28A0092B-C50C-407E-A947-70E740481C1C}">
                <a14:useLocalDpi xmlns:a14="http://schemas.microsoft.com/office/drawing/2010/main" val="0"/>
              </a:ext>
            </a:extLst>
          </a:blip>
          <a:srcRect l="7980" t="12589" b="11419"/>
          <a:stretch/>
        </p:blipFill>
        <p:spPr bwMode="auto">
          <a:xfrm>
            <a:off x="628650" y="4001310"/>
            <a:ext cx="2536508" cy="1765459"/>
          </a:xfrm>
          <a:prstGeom prst="rect">
            <a:avLst/>
          </a:prstGeom>
          <a:ln>
            <a:noFill/>
          </a:ln>
          <a:extLst>
            <a:ext uri="{53640926-AAD7-44D8-BBD7-CCE9431645EC}">
              <a14:shadowObscured xmlns:a14="http://schemas.microsoft.com/office/drawing/2010/main"/>
            </a:ext>
          </a:extLst>
        </p:spPr>
      </p:pic>
      <p:pic>
        <p:nvPicPr>
          <p:cNvPr id="6" name="Picture 5" descr="A picture containing text&#10;&#10;Description automatically generated"/>
          <p:cNvPicPr/>
          <p:nvPr/>
        </p:nvPicPr>
        <p:blipFill>
          <a:blip r:embed="rId4" cstate="print">
            <a:extLst>
              <a:ext uri="{28A0092B-C50C-407E-A947-70E740481C1C}">
                <a14:useLocalDpi xmlns:a14="http://schemas.microsoft.com/office/drawing/2010/main" val="0"/>
              </a:ext>
            </a:extLst>
          </a:blip>
          <a:stretch>
            <a:fillRect/>
          </a:stretch>
        </p:blipFill>
        <p:spPr>
          <a:xfrm>
            <a:off x="3739431" y="3700389"/>
            <a:ext cx="2443934" cy="2300362"/>
          </a:xfrm>
          <a:prstGeom prst="rect">
            <a:avLst/>
          </a:prstGeom>
        </p:spPr>
      </p:pic>
      <p:pic>
        <p:nvPicPr>
          <p:cNvPr id="8" name="Picture 7" descr="A collage of people sitting&#10;&#10;Description automatically generated with low confidence"/>
          <p:cNvPicPr/>
          <p:nvPr/>
        </p:nvPicPr>
        <p:blipFill rotWithShape="1">
          <a:blip r:embed="rId5" cstate="print">
            <a:extLst>
              <a:ext uri="{28A0092B-C50C-407E-A947-70E740481C1C}">
                <a14:useLocalDpi xmlns:a14="http://schemas.microsoft.com/office/drawing/2010/main" val="0"/>
              </a:ext>
            </a:extLst>
          </a:blip>
          <a:srcRect l="51209" t="49946" r="2695" b="9963"/>
          <a:stretch/>
        </p:blipFill>
        <p:spPr>
          <a:xfrm>
            <a:off x="6657278" y="4001310"/>
            <a:ext cx="2249759" cy="1765458"/>
          </a:xfrm>
          <a:prstGeom prst="rect">
            <a:avLst/>
          </a:prstGeom>
        </p:spPr>
      </p:pic>
    </p:spTree>
    <p:extLst>
      <p:ext uri="{BB962C8B-B14F-4D97-AF65-F5344CB8AC3E}">
        <p14:creationId xmlns:p14="http://schemas.microsoft.com/office/powerpoint/2010/main" val="932819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dirty="0"/>
              <a:t>crisis</a:t>
            </a:r>
          </a:p>
        </p:txBody>
      </p:sp>
      <p:sp>
        <p:nvSpPr>
          <p:cNvPr id="14339" name="Rectangle 3"/>
          <p:cNvSpPr>
            <a:spLocks noGrp="1" noChangeArrowheads="1"/>
          </p:cNvSpPr>
          <p:nvPr>
            <p:ph type="body" idx="1"/>
          </p:nvPr>
        </p:nvSpPr>
        <p:spPr/>
        <p:txBody>
          <a:bodyPr/>
          <a:lstStyle/>
          <a:p>
            <a:pPr>
              <a:buFont typeface="Wingdings" pitchFamily="2" charset="2"/>
              <a:buNone/>
            </a:pPr>
            <a:endParaRPr lang="en-US" altLang="en-US" sz="3600" b="1" dirty="0"/>
          </a:p>
          <a:p>
            <a:pPr>
              <a:buFont typeface="Wingdings" pitchFamily="2" charset="2"/>
              <a:buNone/>
            </a:pPr>
            <a:r>
              <a:rPr lang="en-US" altLang="en-US" sz="3600" b="1" dirty="0"/>
              <a:t>  Any situation in which a person perceives a sudden loss of control or ability to use effective problem-solving and coping skills</a:t>
            </a:r>
            <a:r>
              <a:rPr lang="en-US" altLang="en-US" sz="2000" dirty="0"/>
              <a:t>.</a:t>
            </a:r>
          </a:p>
          <a:p>
            <a:pPr>
              <a:buFont typeface="Wingdings" pitchFamily="2" charset="2"/>
              <a:buNone/>
            </a:pPr>
            <a:endParaRPr lang="en-US" altLang="en-US" sz="2000" dirty="0"/>
          </a:p>
          <a:p>
            <a:pPr marL="114300" indent="0">
              <a:buNone/>
            </a:pPr>
            <a:endParaRPr lang="en-US" altLang="en-US" dirty="0"/>
          </a:p>
        </p:txBody>
      </p:sp>
    </p:spTree>
    <p:extLst>
      <p:ext uri="{BB962C8B-B14F-4D97-AF65-F5344CB8AC3E}">
        <p14:creationId xmlns:p14="http://schemas.microsoft.com/office/powerpoint/2010/main" val="4142954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85800"/>
            <a:ext cx="7315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2051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May - June 2021</a:t>
            </a:r>
          </a:p>
        </p:txBody>
      </p:sp>
      <p:pic>
        <p:nvPicPr>
          <p:cNvPr id="4" name="Content Placeholder 3" descr="Panoramic Views, Transparent Paths and Hanging Cliffs on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5979" y="1752600"/>
            <a:ext cx="6632042" cy="4373563"/>
          </a:xfrm>
        </p:spPr>
      </p:pic>
    </p:spTree>
    <p:extLst>
      <p:ext uri="{BB962C8B-B14F-4D97-AF65-F5344CB8AC3E}">
        <p14:creationId xmlns:p14="http://schemas.microsoft.com/office/powerpoint/2010/main" val="3241473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z="3100" b="1" dirty="0"/>
              <a:t>Understanding Crisis</a:t>
            </a:r>
            <a:br>
              <a:rPr lang="en-US" altLang="en-US" sz="3100" b="1" dirty="0"/>
            </a:br>
            <a:r>
              <a:rPr lang="en-US" altLang="en-US" sz="3100" b="1" dirty="0"/>
              <a:t>Maslow’s Hierarchy of Needs</a:t>
            </a:r>
          </a:p>
        </p:txBody>
      </p:sp>
      <p:sp>
        <p:nvSpPr>
          <p:cNvPr id="18435" name="Rectangle 3"/>
          <p:cNvSpPr>
            <a:spLocks noGrp="1" noChangeArrowheads="1"/>
          </p:cNvSpPr>
          <p:nvPr>
            <p:ph type="body" idx="1"/>
          </p:nvPr>
        </p:nvSpPr>
        <p:spPr/>
        <p:txBody>
          <a:bodyPr/>
          <a:lstStyle/>
          <a:p>
            <a:pPr>
              <a:buFont typeface="Wingdings" pitchFamily="2" charset="2"/>
              <a:buNone/>
            </a:pPr>
            <a:endParaRPr lang="en-US" altLang="en-US" sz="1800" dirty="0"/>
          </a:p>
        </p:txBody>
      </p:sp>
      <p:grpSp>
        <p:nvGrpSpPr>
          <p:cNvPr id="18443" name="Group 14"/>
          <p:cNvGrpSpPr>
            <a:grpSpLocks noChangeAspect="1"/>
          </p:cNvGrpSpPr>
          <p:nvPr/>
        </p:nvGrpSpPr>
        <p:grpSpPr bwMode="auto">
          <a:xfrm>
            <a:off x="457200" y="1719263"/>
            <a:ext cx="8229600" cy="4411662"/>
            <a:chOff x="288" y="771"/>
            <a:chExt cx="5184" cy="2779"/>
          </a:xfrm>
        </p:grpSpPr>
        <p:sp>
          <p:nvSpPr>
            <p:cNvPr id="18444" name="AutoShape 13"/>
            <p:cNvSpPr>
              <a:spLocks noChangeAspect="1" noChangeArrowheads="1" noTextEdit="1"/>
            </p:cNvSpPr>
            <p:nvPr/>
          </p:nvSpPr>
          <p:spPr bwMode="auto">
            <a:xfrm>
              <a:off x="288" y="771"/>
              <a:ext cx="5184" cy="2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8445" name="_s59407"/>
            <p:cNvSpPr>
              <a:spLocks noChangeArrowheads="1"/>
            </p:cNvSpPr>
            <p:nvPr/>
          </p:nvSpPr>
          <p:spPr bwMode="auto">
            <a:xfrm flipV="1">
              <a:off x="2606" y="976"/>
              <a:ext cx="548" cy="474"/>
            </a:xfrm>
            <a:custGeom>
              <a:avLst/>
              <a:gdLst>
                <a:gd name="T0" fmla="*/ 10 w 21600"/>
                <a:gd name="T1" fmla="*/ 5 h 21600"/>
                <a:gd name="T2" fmla="*/ 7 w 21600"/>
                <a:gd name="T3" fmla="*/ 10 h 21600"/>
                <a:gd name="T4" fmla="*/ 3 w 21600"/>
                <a:gd name="T5" fmla="*/ 5 h 21600"/>
                <a:gd name="T6" fmla="*/ 7 w 21600"/>
                <a:gd name="T7" fmla="*/ 0 h 21600"/>
                <a:gd name="T8" fmla="*/ 0 60000 65536"/>
                <a:gd name="T9" fmla="*/ 0 60000 65536"/>
                <a:gd name="T10" fmla="*/ 0 60000 65536"/>
                <a:gd name="T11" fmla="*/ 0 60000 65536"/>
                <a:gd name="T12" fmla="*/ 7213 w 21600"/>
                <a:gd name="T13" fmla="*/ 7200 h 21600"/>
                <a:gd name="T14" fmla="*/ 14387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solidFill>
              <a:srgbClr val="FFFF00"/>
            </a:solidFill>
            <a:ln w="4670">
              <a:solidFill>
                <a:schemeClr val="tx1"/>
              </a:solidFill>
              <a:miter lim="800000"/>
              <a:headEnd/>
              <a:tailEnd/>
            </a:ln>
          </p:spPr>
          <p:txBody>
            <a:bodyPr rot="10800000" wrap="none"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altLang="en-US" b="1" dirty="0">
                  <a:ea typeface="ＭＳ Ｐゴシック" charset="-128"/>
                </a:rPr>
                <a:t>Self-actualization</a:t>
              </a:r>
            </a:p>
            <a:p>
              <a:pPr algn="ctr" eaLnBrk="1" hangingPunct="1"/>
              <a:r>
                <a:rPr lang="en-US" altLang="en-US" dirty="0">
                  <a:ea typeface="ＭＳ Ｐゴシック" charset="-128"/>
                </a:rPr>
                <a:t>Morality, creativity, spontaneity, acceptance, experience purpose</a:t>
              </a:r>
            </a:p>
          </p:txBody>
        </p:sp>
        <p:sp>
          <p:nvSpPr>
            <p:cNvPr id="18446" name="_s59411"/>
            <p:cNvSpPr>
              <a:spLocks noChangeArrowheads="1"/>
            </p:cNvSpPr>
            <p:nvPr/>
          </p:nvSpPr>
          <p:spPr bwMode="auto">
            <a:xfrm flipV="1">
              <a:off x="2333" y="1450"/>
              <a:ext cx="1094" cy="474"/>
            </a:xfrm>
            <a:custGeom>
              <a:avLst/>
              <a:gdLst>
                <a:gd name="T0" fmla="*/ 48 w 21600"/>
                <a:gd name="T1" fmla="*/ 5 h 21600"/>
                <a:gd name="T2" fmla="*/ 28 w 21600"/>
                <a:gd name="T3" fmla="*/ 10 h 21600"/>
                <a:gd name="T4" fmla="*/ 7 w 21600"/>
                <a:gd name="T5" fmla="*/ 5 h 21600"/>
                <a:gd name="T6" fmla="*/ 28 w 21600"/>
                <a:gd name="T7" fmla="*/ 0 h 21600"/>
                <a:gd name="T8" fmla="*/ 0 60000 65536"/>
                <a:gd name="T9" fmla="*/ 0 60000 65536"/>
                <a:gd name="T10" fmla="*/ 0 60000 65536"/>
                <a:gd name="T11" fmla="*/ 0 60000 65536"/>
                <a:gd name="T12" fmla="*/ 4502 w 21600"/>
                <a:gd name="T13" fmla="*/ 4511 h 21600"/>
                <a:gd name="T14" fmla="*/ 17098 w 21600"/>
                <a:gd name="T15" fmla="*/ 1708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6600"/>
            </a:solidFill>
            <a:ln w="4670">
              <a:solidFill>
                <a:schemeClr val="tx1"/>
              </a:solidFill>
              <a:miter lim="800000"/>
              <a:headEnd/>
              <a:tailEnd/>
            </a:ln>
          </p:spPr>
          <p:txBody>
            <a:bodyPr rot="10800000" wrap="none"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altLang="en-US" b="1" dirty="0">
                  <a:ea typeface="ＭＳ Ｐゴシック" charset="-128"/>
                </a:rPr>
                <a:t>Self-esteem</a:t>
              </a:r>
            </a:p>
            <a:p>
              <a:pPr algn="ctr" eaLnBrk="1" hangingPunct="1"/>
              <a:r>
                <a:rPr lang="en-US" altLang="en-US" dirty="0">
                  <a:ea typeface="ＭＳ Ｐゴシック" charset="-128"/>
                </a:rPr>
                <a:t>Confidence, achievement, respect of others, the need to be a unique individual</a:t>
              </a:r>
            </a:p>
          </p:txBody>
        </p:sp>
        <p:sp>
          <p:nvSpPr>
            <p:cNvPr id="18447" name="_s59412"/>
            <p:cNvSpPr>
              <a:spLocks noChangeArrowheads="1"/>
            </p:cNvSpPr>
            <p:nvPr/>
          </p:nvSpPr>
          <p:spPr bwMode="auto">
            <a:xfrm flipV="1">
              <a:off x="2059" y="1924"/>
              <a:ext cx="1642" cy="474"/>
            </a:xfrm>
            <a:custGeom>
              <a:avLst/>
              <a:gdLst>
                <a:gd name="T0" fmla="*/ 114 w 21600"/>
                <a:gd name="T1" fmla="*/ 5 h 21600"/>
                <a:gd name="T2" fmla="*/ 62 w 21600"/>
                <a:gd name="T3" fmla="*/ 10 h 21600"/>
                <a:gd name="T4" fmla="*/ 10 w 21600"/>
                <a:gd name="T5" fmla="*/ 5 h 21600"/>
                <a:gd name="T6" fmla="*/ 62 w 21600"/>
                <a:gd name="T7" fmla="*/ 0 h 21600"/>
                <a:gd name="T8" fmla="*/ 0 60000 65536"/>
                <a:gd name="T9" fmla="*/ 0 60000 65536"/>
                <a:gd name="T10" fmla="*/ 0 60000 65536"/>
                <a:gd name="T11" fmla="*/ 0 60000 65536"/>
                <a:gd name="T12" fmla="*/ 3604 w 21600"/>
                <a:gd name="T13" fmla="*/ 3600 h 21600"/>
                <a:gd name="T14" fmla="*/ 17996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600" y="21600"/>
                  </a:lnTo>
                  <a:lnTo>
                    <a:pt x="18000" y="21600"/>
                  </a:lnTo>
                  <a:lnTo>
                    <a:pt x="21600" y="0"/>
                  </a:lnTo>
                  <a:close/>
                </a:path>
              </a:pathLst>
            </a:custGeom>
            <a:solidFill>
              <a:srgbClr val="CC00FF"/>
            </a:solidFill>
            <a:ln w="4670">
              <a:solidFill>
                <a:schemeClr val="tx1"/>
              </a:solidFill>
              <a:miter lim="800000"/>
              <a:headEnd/>
              <a:tailEnd/>
            </a:ln>
          </p:spPr>
          <p:txBody>
            <a:bodyPr rot="10800000" wrap="none"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altLang="en-US" b="1" dirty="0">
                  <a:ea typeface="ＭＳ Ｐゴシック" charset="-128"/>
                </a:rPr>
                <a:t>Love and Belonging</a:t>
              </a:r>
            </a:p>
            <a:p>
              <a:pPr algn="ctr" eaLnBrk="1" hangingPunct="1"/>
              <a:r>
                <a:rPr lang="en-US" altLang="en-US" dirty="0">
                  <a:ea typeface="ＭＳ Ｐゴシック" charset="-128"/>
                </a:rPr>
                <a:t>Friendship, family, intimacy, sense of connection</a:t>
              </a:r>
            </a:p>
          </p:txBody>
        </p:sp>
        <p:sp>
          <p:nvSpPr>
            <p:cNvPr id="18448" name="_s59408"/>
            <p:cNvSpPr>
              <a:spLocks noChangeArrowheads="1"/>
            </p:cNvSpPr>
            <p:nvPr/>
          </p:nvSpPr>
          <p:spPr bwMode="auto">
            <a:xfrm flipV="1">
              <a:off x="1786" y="2398"/>
              <a:ext cx="2188" cy="474"/>
            </a:xfrm>
            <a:custGeom>
              <a:avLst/>
              <a:gdLst>
                <a:gd name="T0" fmla="*/ 208 w 21600"/>
                <a:gd name="T1" fmla="*/ 5 h 21600"/>
                <a:gd name="T2" fmla="*/ 111 w 21600"/>
                <a:gd name="T3" fmla="*/ 10 h 21600"/>
                <a:gd name="T4" fmla="*/ 14 w 21600"/>
                <a:gd name="T5" fmla="*/ 5 h 21600"/>
                <a:gd name="T6" fmla="*/ 111 w 21600"/>
                <a:gd name="T7" fmla="*/ 0 h 21600"/>
                <a:gd name="T8" fmla="*/ 0 60000 65536"/>
                <a:gd name="T9" fmla="*/ 0 60000 65536"/>
                <a:gd name="T10" fmla="*/ 0 60000 65536"/>
                <a:gd name="T11" fmla="*/ 0 60000 65536"/>
                <a:gd name="T12" fmla="*/ 3149 w 21600"/>
                <a:gd name="T13" fmla="*/ 3144 h 21600"/>
                <a:gd name="T14" fmla="*/ 18451 w 21600"/>
                <a:gd name="T15" fmla="*/ 18456 h 21600"/>
              </a:gdLst>
              <a:ahLst/>
              <a:cxnLst>
                <a:cxn ang="T8">
                  <a:pos x="T0" y="T1"/>
                </a:cxn>
                <a:cxn ang="T9">
                  <a:pos x="T2" y="T3"/>
                </a:cxn>
                <a:cxn ang="T10">
                  <a:pos x="T4" y="T5"/>
                </a:cxn>
                <a:cxn ang="T11">
                  <a:pos x="T6" y="T7"/>
                </a:cxn>
              </a:cxnLst>
              <a:rect l="T12" t="T13" r="T14" b="T15"/>
              <a:pathLst>
                <a:path w="21600" h="21600">
                  <a:moveTo>
                    <a:pt x="0" y="0"/>
                  </a:moveTo>
                  <a:lnTo>
                    <a:pt x="2700" y="21600"/>
                  </a:lnTo>
                  <a:lnTo>
                    <a:pt x="18900" y="21600"/>
                  </a:lnTo>
                  <a:lnTo>
                    <a:pt x="21600" y="0"/>
                  </a:lnTo>
                  <a:close/>
                </a:path>
              </a:pathLst>
            </a:custGeom>
            <a:solidFill>
              <a:srgbClr val="0099FF"/>
            </a:solidFill>
            <a:ln w="4670">
              <a:solidFill>
                <a:srgbClr val="0099FF"/>
              </a:solidFill>
              <a:miter lim="800000"/>
              <a:headEnd/>
              <a:tailEnd/>
            </a:ln>
          </p:spPr>
          <p:txBody>
            <a:bodyPr rot="10800000" wrap="none"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altLang="en-US" b="1" dirty="0">
                  <a:ea typeface="ＭＳ Ｐゴシック" charset="-128"/>
                </a:rPr>
                <a:t>Safety and Security</a:t>
              </a:r>
            </a:p>
            <a:p>
              <a:pPr algn="ctr" eaLnBrk="1" hangingPunct="1"/>
              <a:r>
                <a:rPr lang="en-US" altLang="en-US" dirty="0">
                  <a:ea typeface="ＭＳ Ｐゴシック" charset="-128"/>
                </a:rPr>
                <a:t>Health, employment, property, family , and social stability</a:t>
              </a:r>
            </a:p>
          </p:txBody>
        </p:sp>
        <p:sp>
          <p:nvSpPr>
            <p:cNvPr id="18449" name="_s59409"/>
            <p:cNvSpPr>
              <a:spLocks noChangeArrowheads="1"/>
            </p:cNvSpPr>
            <p:nvPr/>
          </p:nvSpPr>
          <p:spPr bwMode="auto">
            <a:xfrm flipV="1">
              <a:off x="1512" y="2872"/>
              <a:ext cx="2736" cy="473"/>
            </a:xfrm>
            <a:custGeom>
              <a:avLst/>
              <a:gdLst>
                <a:gd name="T0" fmla="*/ 329 w 21600"/>
                <a:gd name="T1" fmla="*/ 5 h 21600"/>
                <a:gd name="T2" fmla="*/ 173 w 21600"/>
                <a:gd name="T3" fmla="*/ 10 h 21600"/>
                <a:gd name="T4" fmla="*/ 17 w 21600"/>
                <a:gd name="T5" fmla="*/ 5 h 21600"/>
                <a:gd name="T6" fmla="*/ 173 w 21600"/>
                <a:gd name="T7" fmla="*/ 0 h 21600"/>
                <a:gd name="T8" fmla="*/ 0 60000 65536"/>
                <a:gd name="T9" fmla="*/ 0 60000 65536"/>
                <a:gd name="T10" fmla="*/ 0 60000 65536"/>
                <a:gd name="T11" fmla="*/ 0 60000 65536"/>
                <a:gd name="T12" fmla="*/ 2882 w 21600"/>
                <a:gd name="T13" fmla="*/ 2877 h 21600"/>
                <a:gd name="T14" fmla="*/ 18718 w 21600"/>
                <a:gd name="T15" fmla="*/ 18723 h 21600"/>
              </a:gdLst>
              <a:ahLst/>
              <a:cxnLst>
                <a:cxn ang="T8">
                  <a:pos x="T0" y="T1"/>
                </a:cxn>
                <a:cxn ang="T9">
                  <a:pos x="T2" y="T3"/>
                </a:cxn>
                <a:cxn ang="T10">
                  <a:pos x="T4" y="T5"/>
                </a:cxn>
                <a:cxn ang="T11">
                  <a:pos x="T6" y="T7"/>
                </a:cxn>
              </a:cxnLst>
              <a:rect l="T12" t="T13" r="T14" b="T15"/>
              <a:pathLst>
                <a:path w="21600" h="21600">
                  <a:moveTo>
                    <a:pt x="0" y="0"/>
                  </a:moveTo>
                  <a:lnTo>
                    <a:pt x="2160" y="21600"/>
                  </a:lnTo>
                  <a:lnTo>
                    <a:pt x="19440" y="21600"/>
                  </a:lnTo>
                  <a:lnTo>
                    <a:pt x="21600" y="0"/>
                  </a:lnTo>
                  <a:close/>
                </a:path>
              </a:pathLst>
            </a:custGeom>
            <a:solidFill>
              <a:srgbClr val="00FF00"/>
            </a:solidFill>
            <a:ln w="4670">
              <a:solidFill>
                <a:schemeClr val="tx1"/>
              </a:solidFill>
              <a:miter lim="800000"/>
              <a:headEnd/>
              <a:tailEnd/>
            </a:ln>
          </p:spPr>
          <p:txBody>
            <a:bodyPr rot="10800000" wrap="none"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altLang="en-US" b="1" dirty="0">
                  <a:ea typeface="ＭＳ Ｐゴシック" charset="-128"/>
                </a:rPr>
                <a:t>Basic Physiological Needs</a:t>
              </a:r>
            </a:p>
            <a:p>
              <a:pPr algn="ctr" eaLnBrk="1" hangingPunct="1"/>
              <a:r>
                <a:rPr lang="en-US" altLang="en-US" dirty="0">
                  <a:ea typeface="ＭＳ Ｐゴシック" charset="-128"/>
                </a:rPr>
                <a:t>Breathing, food, water, shelter, clothing, sleep</a:t>
              </a:r>
            </a:p>
          </p:txBody>
        </p:sp>
      </p:grpSp>
    </p:spTree>
    <p:extLst>
      <p:ext uri="{BB962C8B-B14F-4D97-AF65-F5344CB8AC3E}">
        <p14:creationId xmlns:p14="http://schemas.microsoft.com/office/powerpoint/2010/main" val="3713302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September 2021 – march 2022</a:t>
            </a:r>
          </a:p>
        </p:txBody>
      </p:sp>
      <p:pic>
        <p:nvPicPr>
          <p:cNvPr id="4" name="Content Placeholder 3" descr="Paragliding into Manali | Stepping &lt;strong&gt;off&lt;/strong&gt; the &lt;strong&gt;cliff&lt;/strong&gt;, starting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905794"/>
            <a:ext cx="6096000" cy="4067175"/>
          </a:xfrm>
        </p:spPr>
      </p:pic>
    </p:spTree>
    <p:extLst>
      <p:ext uri="{BB962C8B-B14F-4D97-AF65-F5344CB8AC3E}">
        <p14:creationId xmlns:p14="http://schemas.microsoft.com/office/powerpoint/2010/main" val="29163525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2055</TotalTime>
  <Words>1394</Words>
  <Application>Microsoft Office PowerPoint</Application>
  <PresentationFormat>On-screen Show (4:3)</PresentationFormat>
  <Paragraphs>220</Paragraphs>
  <Slides>42</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42</vt:i4>
      </vt:variant>
    </vt:vector>
  </HeadingPairs>
  <TitlesOfParts>
    <vt:vector size="51" baseType="lpstr">
      <vt:lpstr>Arial</vt:lpstr>
      <vt:lpstr>Book Antiqua</vt:lpstr>
      <vt:lpstr>Calibri</vt:lpstr>
      <vt:lpstr>Calibri Light</vt:lpstr>
      <vt:lpstr>Century Gothic</vt:lpstr>
      <vt:lpstr>Verdana</vt:lpstr>
      <vt:lpstr>Wingdings</vt:lpstr>
      <vt:lpstr>Apothecary</vt:lpstr>
      <vt:lpstr>Office Theme</vt:lpstr>
      <vt:lpstr>So what do we do now?</vt:lpstr>
      <vt:lpstr>Kay Spergel, M.Div., MA, LISW-S </vt:lpstr>
      <vt:lpstr>The pandemic</vt:lpstr>
      <vt:lpstr>March - April 2020</vt:lpstr>
      <vt:lpstr>crisis</vt:lpstr>
      <vt:lpstr>PowerPoint Presentation</vt:lpstr>
      <vt:lpstr>May - June 2021</vt:lpstr>
      <vt:lpstr>Understanding Crisis Maslow’s Hierarchy of Needs</vt:lpstr>
      <vt:lpstr>September 2021 – march 2022</vt:lpstr>
      <vt:lpstr>question</vt:lpstr>
      <vt:lpstr>Trauma</vt:lpstr>
      <vt:lpstr>PowerPoint Presentation</vt:lpstr>
      <vt:lpstr>question</vt:lpstr>
      <vt:lpstr>August 2022</vt:lpstr>
      <vt:lpstr>A truth of life</vt:lpstr>
      <vt:lpstr>The art of carving transformation out of crisis</vt:lpstr>
      <vt:lpstr>So…do we really like change?</vt:lpstr>
      <vt:lpstr>So…Do we really like change?</vt:lpstr>
      <vt:lpstr>Transformation</vt:lpstr>
      <vt:lpstr>moving</vt:lpstr>
      <vt:lpstr>healing</vt:lpstr>
      <vt:lpstr>“For the forest to be green, each tree must be green”</vt:lpstr>
      <vt:lpstr>stress</vt:lpstr>
      <vt:lpstr>Thriving </vt:lpstr>
      <vt:lpstr>Thriving </vt:lpstr>
      <vt:lpstr>Resources - local</vt:lpstr>
      <vt:lpstr>Resources – state &amp; National</vt:lpstr>
      <vt:lpstr>resources - – state &amp; National</vt:lpstr>
      <vt:lpstr>resources</vt:lpstr>
      <vt:lpstr>Johnstown schools</vt:lpstr>
      <vt:lpstr>Johnstown high school</vt:lpstr>
      <vt:lpstr>Johnstown middle school</vt:lpstr>
      <vt:lpstr>Johnstown elementary school</vt:lpstr>
      <vt:lpstr>Contact information</vt:lpstr>
      <vt:lpstr>BEHAVIORAL HEALTHCARE PARTNERS Dr. Kate St. James, President &amp; CEO</vt:lpstr>
      <vt:lpstr>KNOW US, BEFORE YOU NEED US</vt:lpstr>
      <vt:lpstr>Who we are…</vt:lpstr>
      <vt:lpstr>Who we serve…</vt:lpstr>
      <vt:lpstr>How we serve the community…</vt:lpstr>
      <vt:lpstr>24/7 Crisis Help</vt:lpstr>
      <vt:lpstr>Behavioral Health Urgent Care</vt:lpstr>
      <vt:lpstr>Preparing for the future…</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kspergel</dc:creator>
  <cp:lastModifiedBy>Teresa Monroe</cp:lastModifiedBy>
  <cp:revision>157</cp:revision>
  <cp:lastPrinted>2022-08-04T13:28:43Z</cp:lastPrinted>
  <dcterms:created xsi:type="dcterms:W3CDTF">2015-04-16T16:17:40Z</dcterms:created>
  <dcterms:modified xsi:type="dcterms:W3CDTF">2022-09-15T15:30:03Z</dcterms:modified>
</cp:coreProperties>
</file>